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44"/>
  </p:notesMasterIdLst>
  <p:sldIdLst>
    <p:sldId id="256" r:id="rId2"/>
    <p:sldId id="311" r:id="rId3"/>
    <p:sldId id="262" r:id="rId4"/>
    <p:sldId id="286" r:id="rId5"/>
    <p:sldId id="263" r:id="rId6"/>
    <p:sldId id="264" r:id="rId7"/>
    <p:sldId id="288" r:id="rId8"/>
    <p:sldId id="265" r:id="rId9"/>
    <p:sldId id="266" r:id="rId10"/>
    <p:sldId id="267" r:id="rId11"/>
    <p:sldId id="268" r:id="rId12"/>
    <p:sldId id="283" r:id="rId13"/>
    <p:sldId id="273" r:id="rId14"/>
    <p:sldId id="274" r:id="rId15"/>
    <p:sldId id="277" r:id="rId16"/>
    <p:sldId id="270" r:id="rId17"/>
    <p:sldId id="271" r:id="rId18"/>
    <p:sldId id="285" r:id="rId19"/>
    <p:sldId id="279" r:id="rId20"/>
    <p:sldId id="289" r:id="rId21"/>
    <p:sldId id="290" r:id="rId22"/>
    <p:sldId id="291" r:id="rId23"/>
    <p:sldId id="292" r:id="rId24"/>
    <p:sldId id="293" r:id="rId25"/>
    <p:sldId id="294" r:id="rId26"/>
    <p:sldId id="298" r:id="rId27"/>
    <p:sldId id="295" r:id="rId28"/>
    <p:sldId id="296" r:id="rId29"/>
    <p:sldId id="297" r:id="rId30"/>
    <p:sldId id="299" r:id="rId31"/>
    <p:sldId id="300" r:id="rId32"/>
    <p:sldId id="301" r:id="rId33"/>
    <p:sldId id="302" r:id="rId34"/>
    <p:sldId id="304" r:id="rId35"/>
    <p:sldId id="305" r:id="rId36"/>
    <p:sldId id="306" r:id="rId37"/>
    <p:sldId id="307" r:id="rId38"/>
    <p:sldId id="308" r:id="rId39"/>
    <p:sldId id="309" r:id="rId40"/>
    <p:sldId id="310" r:id="rId41"/>
    <p:sldId id="303" r:id="rId42"/>
    <p:sldId id="282" r:id="rId4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77"/>
        <a:ea typeface="+mn-ea"/>
        <a:cs typeface="+mn-cs"/>
      </a:defRPr>
    </a:lvl5pPr>
    <a:lvl6pPr marL="2286000" algn="l" defTabSz="914400" rtl="0" eaLnBrk="1" latinLnBrk="0" hangingPunct="1">
      <a:defRPr kern="1200">
        <a:solidFill>
          <a:schemeClr val="tx1"/>
        </a:solidFill>
        <a:latin typeface="Gill Sans MT" panose="020B0502020104020203" pitchFamily="34" charset="77"/>
        <a:ea typeface="+mn-ea"/>
        <a:cs typeface="+mn-cs"/>
      </a:defRPr>
    </a:lvl6pPr>
    <a:lvl7pPr marL="2743200" algn="l" defTabSz="914400" rtl="0" eaLnBrk="1" latinLnBrk="0" hangingPunct="1">
      <a:defRPr kern="1200">
        <a:solidFill>
          <a:schemeClr val="tx1"/>
        </a:solidFill>
        <a:latin typeface="Gill Sans MT" panose="020B0502020104020203" pitchFamily="34" charset="77"/>
        <a:ea typeface="+mn-ea"/>
        <a:cs typeface="+mn-cs"/>
      </a:defRPr>
    </a:lvl7pPr>
    <a:lvl8pPr marL="3200400" algn="l" defTabSz="914400" rtl="0" eaLnBrk="1" latinLnBrk="0" hangingPunct="1">
      <a:defRPr kern="1200">
        <a:solidFill>
          <a:schemeClr val="tx1"/>
        </a:solidFill>
        <a:latin typeface="Gill Sans MT" panose="020B0502020104020203" pitchFamily="34" charset="77"/>
        <a:ea typeface="+mn-ea"/>
        <a:cs typeface="+mn-cs"/>
      </a:defRPr>
    </a:lvl8pPr>
    <a:lvl9pPr marL="3657600" algn="l" defTabSz="914400" rtl="0" eaLnBrk="1" latinLnBrk="0" hangingPunct="1">
      <a:defRPr kern="1200">
        <a:solidFill>
          <a:schemeClr val="tx1"/>
        </a:solidFill>
        <a:latin typeface="Gill Sans MT" panose="020B0502020104020203" pitchFamily="34" charset="77"/>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11C9D4-A39F-F140-BAE9-0C293E2DDE96}" v="22" dt="2023-11-14T02:33:12.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6444"/>
  </p:normalViewPr>
  <p:slideViewPr>
    <p:cSldViewPr snapToGrid="0" snapToObjects="1">
      <p:cViewPr varScale="1">
        <p:scale>
          <a:sx n="88" d="100"/>
          <a:sy n="88" d="100"/>
        </p:scale>
        <p:origin x="2424" y="176"/>
      </p:cViewPr>
      <p:guideLst/>
    </p:cSldViewPr>
  </p:slideViewPr>
  <p:notesTextViewPr>
    <p:cViewPr>
      <p:scale>
        <a:sx n="1" d="1"/>
        <a:sy n="1" d="1"/>
      </p:scale>
      <p:origin x="0" y="0"/>
    </p:cViewPr>
  </p:notesTextViewPr>
  <p:notesViewPr>
    <p:cSldViewPr snapToGrid="0" snapToObjects="1">
      <p:cViewPr varScale="1">
        <p:scale>
          <a:sx n="83" d="100"/>
          <a:sy n="83" d="100"/>
        </p:scale>
        <p:origin x="399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gzhe Qiu" userId="56823d72-c9d3-461b-9478-78ce16369631" providerId="ADAL" clId="{0411C9D4-A39F-F140-BAE9-0C293E2DDE96}"/>
    <pc:docChg chg="undo custSel addSld delSld modSld sldOrd">
      <pc:chgData name="Fangzhe Qiu" userId="56823d72-c9d3-461b-9478-78ce16369631" providerId="ADAL" clId="{0411C9D4-A39F-F140-BAE9-0C293E2DDE96}" dt="2023-11-14T02:35:17.784" v="3397" actId="20577"/>
      <pc:docMkLst>
        <pc:docMk/>
      </pc:docMkLst>
      <pc:sldChg chg="modSp del mod">
        <pc:chgData name="Fangzhe Qiu" userId="56823d72-c9d3-461b-9478-78ce16369631" providerId="ADAL" clId="{0411C9D4-A39F-F140-BAE9-0C293E2DDE96}" dt="2023-11-09T11:45:18.041" v="2530" actId="2696"/>
        <pc:sldMkLst>
          <pc:docMk/>
          <pc:sldMk cId="1659392471" sldId="258"/>
        </pc:sldMkLst>
        <pc:spChg chg="mod">
          <ac:chgData name="Fangzhe Qiu" userId="56823d72-c9d3-461b-9478-78ce16369631" providerId="ADAL" clId="{0411C9D4-A39F-F140-BAE9-0C293E2DDE96}" dt="2023-11-09T11:45:03.719" v="2527" actId="21"/>
          <ac:spMkLst>
            <pc:docMk/>
            <pc:sldMk cId="1659392471" sldId="258"/>
            <ac:spMk id="3" creationId="{09D5D06F-7D48-5F57-FCC7-BE5AF8832BD5}"/>
          </ac:spMkLst>
        </pc:spChg>
      </pc:sldChg>
      <pc:sldChg chg="modSp mod modNotesTx">
        <pc:chgData name="Fangzhe Qiu" userId="56823d72-c9d3-461b-9478-78ce16369631" providerId="ADAL" clId="{0411C9D4-A39F-F140-BAE9-0C293E2DDE96}" dt="2023-11-14T02:13:18.995" v="2814" actId="20577"/>
        <pc:sldMkLst>
          <pc:docMk/>
          <pc:sldMk cId="1593106065" sldId="262"/>
        </pc:sldMkLst>
        <pc:spChg chg="mod">
          <ac:chgData name="Fangzhe Qiu" userId="56823d72-c9d3-461b-9478-78ce16369631" providerId="ADAL" clId="{0411C9D4-A39F-F140-BAE9-0C293E2DDE96}" dt="2023-11-09T11:46:13.041" v="2555" actId="313"/>
          <ac:spMkLst>
            <pc:docMk/>
            <pc:sldMk cId="1593106065" sldId="262"/>
            <ac:spMk id="2" creationId="{7CFE1223-A8AB-F859-A046-4610CB765086}"/>
          </ac:spMkLst>
        </pc:spChg>
        <pc:spChg chg="mod">
          <ac:chgData name="Fangzhe Qiu" userId="56823d72-c9d3-461b-9478-78ce16369631" providerId="ADAL" clId="{0411C9D4-A39F-F140-BAE9-0C293E2DDE96}" dt="2023-11-14T01:23:03.006" v="2809" actId="20577"/>
          <ac:spMkLst>
            <pc:docMk/>
            <pc:sldMk cId="1593106065" sldId="262"/>
            <ac:spMk id="3" creationId="{3BE6FCEC-5CB7-E5DD-BF94-B00178E1E477}"/>
          </ac:spMkLst>
        </pc:spChg>
      </pc:sldChg>
      <pc:sldChg chg="modSp mod">
        <pc:chgData name="Fangzhe Qiu" userId="56823d72-c9d3-461b-9478-78ce16369631" providerId="ADAL" clId="{0411C9D4-A39F-F140-BAE9-0C293E2DDE96}" dt="2023-11-09T11:46:26.619" v="2560"/>
        <pc:sldMkLst>
          <pc:docMk/>
          <pc:sldMk cId="2829950226" sldId="263"/>
        </pc:sldMkLst>
        <pc:spChg chg="mod">
          <ac:chgData name="Fangzhe Qiu" userId="56823d72-c9d3-461b-9478-78ce16369631" providerId="ADAL" clId="{0411C9D4-A39F-F140-BAE9-0C293E2DDE96}" dt="2023-11-09T11:46:26.619" v="2560"/>
          <ac:spMkLst>
            <pc:docMk/>
            <pc:sldMk cId="2829950226" sldId="263"/>
            <ac:spMk id="2" creationId="{7CFE1223-A8AB-F859-A046-4610CB765086}"/>
          </ac:spMkLst>
        </pc:spChg>
        <pc:spChg chg="mod">
          <ac:chgData name="Fangzhe Qiu" userId="56823d72-c9d3-461b-9478-78ce16369631" providerId="ADAL" clId="{0411C9D4-A39F-F140-BAE9-0C293E2DDE96}" dt="2023-11-08T15:50:31.748" v="1337" actId="20577"/>
          <ac:spMkLst>
            <pc:docMk/>
            <pc:sldMk cId="2829950226" sldId="263"/>
            <ac:spMk id="3" creationId="{3BE6FCEC-5CB7-E5DD-BF94-B00178E1E477}"/>
          </ac:spMkLst>
        </pc:spChg>
      </pc:sldChg>
      <pc:sldChg chg="modNotesTx">
        <pc:chgData name="Fangzhe Qiu" userId="56823d72-c9d3-461b-9478-78ce16369631" providerId="ADAL" clId="{0411C9D4-A39F-F140-BAE9-0C293E2DDE96}" dt="2023-11-14T02:12:10.890" v="2811"/>
        <pc:sldMkLst>
          <pc:docMk/>
          <pc:sldMk cId="2168508125" sldId="264"/>
        </pc:sldMkLst>
      </pc:sldChg>
      <pc:sldChg chg="modNotesTx">
        <pc:chgData name="Fangzhe Qiu" userId="56823d72-c9d3-461b-9478-78ce16369631" providerId="ADAL" clId="{0411C9D4-A39F-F140-BAE9-0C293E2DDE96}" dt="2023-11-14T02:11:53.127" v="2810"/>
        <pc:sldMkLst>
          <pc:docMk/>
          <pc:sldMk cId="3352724564" sldId="265"/>
        </pc:sldMkLst>
      </pc:sldChg>
      <pc:sldChg chg="modNotesTx">
        <pc:chgData name="Fangzhe Qiu" userId="56823d72-c9d3-461b-9478-78ce16369631" providerId="ADAL" clId="{0411C9D4-A39F-F140-BAE9-0C293E2DDE96}" dt="2023-11-14T02:15:07.002" v="2816" actId="20577"/>
        <pc:sldMkLst>
          <pc:docMk/>
          <pc:sldMk cId="300440900" sldId="266"/>
        </pc:sldMkLst>
      </pc:sldChg>
      <pc:sldChg chg="modNotesTx">
        <pc:chgData name="Fangzhe Qiu" userId="56823d72-c9d3-461b-9478-78ce16369631" providerId="ADAL" clId="{0411C9D4-A39F-F140-BAE9-0C293E2DDE96}" dt="2023-11-14T02:16:00.712" v="2822" actId="5793"/>
        <pc:sldMkLst>
          <pc:docMk/>
          <pc:sldMk cId="226502929" sldId="267"/>
        </pc:sldMkLst>
      </pc:sldChg>
      <pc:sldChg chg="modSp mod modNotesTx">
        <pc:chgData name="Fangzhe Qiu" userId="56823d72-c9d3-461b-9478-78ce16369631" providerId="ADAL" clId="{0411C9D4-A39F-F140-BAE9-0C293E2DDE96}" dt="2023-11-14T02:16:55.376" v="2823"/>
        <pc:sldMkLst>
          <pc:docMk/>
          <pc:sldMk cId="4035242845" sldId="268"/>
        </pc:sldMkLst>
        <pc:spChg chg="mod">
          <ac:chgData name="Fangzhe Qiu" userId="56823d72-c9d3-461b-9478-78ce16369631" providerId="ADAL" clId="{0411C9D4-A39F-F140-BAE9-0C293E2DDE96}" dt="2023-11-08T14:51:39.906" v="150" actId="20577"/>
          <ac:spMkLst>
            <pc:docMk/>
            <pc:sldMk cId="4035242845" sldId="268"/>
            <ac:spMk id="3" creationId="{558402AD-163D-B2CD-E595-F2D198A55B47}"/>
          </ac:spMkLst>
        </pc:spChg>
      </pc:sldChg>
      <pc:sldChg chg="modSp del mod">
        <pc:chgData name="Fangzhe Qiu" userId="56823d72-c9d3-461b-9478-78ce16369631" providerId="ADAL" clId="{0411C9D4-A39F-F140-BAE9-0C293E2DDE96}" dt="2023-11-09T11:48:21.873" v="2565" actId="2696"/>
        <pc:sldMkLst>
          <pc:docMk/>
          <pc:sldMk cId="221853879" sldId="270"/>
        </pc:sldMkLst>
        <pc:spChg chg="mod">
          <ac:chgData name="Fangzhe Qiu" userId="56823d72-c9d3-461b-9478-78ce16369631" providerId="ADAL" clId="{0411C9D4-A39F-F140-BAE9-0C293E2DDE96}" dt="2023-11-08T14:51:52.350" v="152"/>
          <ac:spMkLst>
            <pc:docMk/>
            <pc:sldMk cId="221853879" sldId="270"/>
            <ac:spMk id="2" creationId="{9726BFCF-0573-85A7-BE43-636E1D3CB55C}"/>
          </ac:spMkLst>
        </pc:spChg>
        <pc:spChg chg="mod">
          <ac:chgData name="Fangzhe Qiu" userId="56823d72-c9d3-461b-9478-78ce16369631" providerId="ADAL" clId="{0411C9D4-A39F-F140-BAE9-0C293E2DDE96}" dt="2023-11-08T14:52:03.618" v="156" actId="27636"/>
          <ac:spMkLst>
            <pc:docMk/>
            <pc:sldMk cId="221853879" sldId="270"/>
            <ac:spMk id="3" creationId="{D041BC1C-31EF-2165-9EBD-F53794C42D54}"/>
          </ac:spMkLst>
        </pc:spChg>
      </pc:sldChg>
      <pc:sldChg chg="add modNotesTx">
        <pc:chgData name="Fangzhe Qiu" userId="56823d72-c9d3-461b-9478-78ce16369631" providerId="ADAL" clId="{0411C9D4-A39F-F140-BAE9-0C293E2DDE96}" dt="2023-11-14T02:27:24.315" v="2981"/>
        <pc:sldMkLst>
          <pc:docMk/>
          <pc:sldMk cId="3502090945" sldId="270"/>
        </pc:sldMkLst>
      </pc:sldChg>
      <pc:sldChg chg="add modNotesTx">
        <pc:chgData name="Fangzhe Qiu" userId="56823d72-c9d3-461b-9478-78ce16369631" providerId="ADAL" clId="{0411C9D4-A39F-F140-BAE9-0C293E2DDE96}" dt="2023-11-14T02:27:47.412" v="2982"/>
        <pc:sldMkLst>
          <pc:docMk/>
          <pc:sldMk cId="2759634653" sldId="271"/>
        </pc:sldMkLst>
      </pc:sldChg>
      <pc:sldChg chg="modSp del mod">
        <pc:chgData name="Fangzhe Qiu" userId="56823d72-c9d3-461b-9478-78ce16369631" providerId="ADAL" clId="{0411C9D4-A39F-F140-BAE9-0C293E2DDE96}" dt="2023-11-09T11:48:21.873" v="2565" actId="2696"/>
        <pc:sldMkLst>
          <pc:docMk/>
          <pc:sldMk cId="3013932915" sldId="271"/>
        </pc:sldMkLst>
        <pc:spChg chg="mod">
          <ac:chgData name="Fangzhe Qiu" userId="56823d72-c9d3-461b-9478-78ce16369631" providerId="ADAL" clId="{0411C9D4-A39F-F140-BAE9-0C293E2DDE96}" dt="2023-11-08T14:52:28.469" v="158"/>
          <ac:spMkLst>
            <pc:docMk/>
            <pc:sldMk cId="3013932915" sldId="271"/>
            <ac:spMk id="2" creationId="{9726BFCF-0573-85A7-BE43-636E1D3CB55C}"/>
          </ac:spMkLst>
        </pc:spChg>
        <pc:spChg chg="mod">
          <ac:chgData name="Fangzhe Qiu" userId="56823d72-c9d3-461b-9478-78ce16369631" providerId="ADAL" clId="{0411C9D4-A39F-F140-BAE9-0C293E2DDE96}" dt="2023-11-08T14:52:34.788" v="160" actId="27636"/>
          <ac:spMkLst>
            <pc:docMk/>
            <pc:sldMk cId="3013932915" sldId="271"/>
            <ac:spMk id="3" creationId="{D041BC1C-31EF-2165-9EBD-F53794C42D54}"/>
          </ac:spMkLst>
        </pc:spChg>
      </pc:sldChg>
      <pc:sldChg chg="modSp mod modNotesTx">
        <pc:chgData name="Fangzhe Qiu" userId="56823d72-c9d3-461b-9478-78ce16369631" providerId="ADAL" clId="{0411C9D4-A39F-F140-BAE9-0C293E2DDE96}" dt="2023-11-14T02:22:05.595" v="2827"/>
        <pc:sldMkLst>
          <pc:docMk/>
          <pc:sldMk cId="2346670086" sldId="273"/>
        </pc:sldMkLst>
        <pc:spChg chg="mod">
          <ac:chgData name="Fangzhe Qiu" userId="56823d72-c9d3-461b-9478-78ce16369631" providerId="ADAL" clId="{0411C9D4-A39F-F140-BAE9-0C293E2DDE96}" dt="2023-11-08T14:54:48.331" v="162" actId="114"/>
          <ac:spMkLst>
            <pc:docMk/>
            <pc:sldMk cId="2346670086" sldId="273"/>
            <ac:spMk id="3" creationId="{D041BC1C-31EF-2165-9EBD-F53794C42D54}"/>
          </ac:spMkLst>
        </pc:spChg>
      </pc:sldChg>
      <pc:sldChg chg="modNotesTx">
        <pc:chgData name="Fangzhe Qiu" userId="56823d72-c9d3-461b-9478-78ce16369631" providerId="ADAL" clId="{0411C9D4-A39F-F140-BAE9-0C293E2DDE96}" dt="2023-11-14T02:24:02.740" v="2828"/>
        <pc:sldMkLst>
          <pc:docMk/>
          <pc:sldMk cId="3743709632" sldId="274"/>
        </pc:sldMkLst>
      </pc:sldChg>
      <pc:sldChg chg="del">
        <pc:chgData name="Fangzhe Qiu" userId="56823d72-c9d3-461b-9478-78ce16369631" providerId="ADAL" clId="{0411C9D4-A39F-F140-BAE9-0C293E2DDE96}" dt="2023-11-08T14:48:12.018" v="148" actId="2696"/>
        <pc:sldMkLst>
          <pc:docMk/>
          <pc:sldMk cId="3615487468" sldId="275"/>
        </pc:sldMkLst>
      </pc:sldChg>
      <pc:sldChg chg="modSp mod modNotesTx">
        <pc:chgData name="Fangzhe Qiu" userId="56823d72-c9d3-461b-9478-78ce16369631" providerId="ADAL" clId="{0411C9D4-A39F-F140-BAE9-0C293E2DDE96}" dt="2023-11-14T02:35:17.784" v="3397" actId="20577"/>
        <pc:sldMkLst>
          <pc:docMk/>
          <pc:sldMk cId="1675768978" sldId="279"/>
        </pc:sldMkLst>
        <pc:spChg chg="mod">
          <ac:chgData name="Fangzhe Qiu" userId="56823d72-c9d3-461b-9478-78ce16369631" providerId="ADAL" clId="{0411C9D4-A39F-F140-BAE9-0C293E2DDE96}" dt="2023-11-08T14:59:53.567" v="332" actId="20577"/>
          <ac:spMkLst>
            <pc:docMk/>
            <pc:sldMk cId="1675768978" sldId="279"/>
            <ac:spMk id="2" creationId="{9726BFCF-0573-85A7-BE43-636E1D3CB55C}"/>
          </ac:spMkLst>
        </pc:spChg>
        <pc:spChg chg="mod">
          <ac:chgData name="Fangzhe Qiu" userId="56823d72-c9d3-461b-9478-78ce16369631" providerId="ADAL" clId="{0411C9D4-A39F-F140-BAE9-0C293E2DDE96}" dt="2023-11-08T15:04:49.336" v="486" actId="15"/>
          <ac:spMkLst>
            <pc:docMk/>
            <pc:sldMk cId="1675768978" sldId="279"/>
            <ac:spMk id="3" creationId="{D041BC1C-31EF-2165-9EBD-F53794C42D54}"/>
          </ac:spMkLst>
        </pc:spChg>
      </pc:sldChg>
      <pc:sldChg chg="modSp mod">
        <pc:chgData name="Fangzhe Qiu" userId="56823d72-c9d3-461b-9478-78ce16369631" providerId="ADAL" clId="{0411C9D4-A39F-F140-BAE9-0C293E2DDE96}" dt="2023-11-09T11:44:24.101" v="2526" actId="20577"/>
        <pc:sldMkLst>
          <pc:docMk/>
          <pc:sldMk cId="4275156326" sldId="282"/>
        </pc:sldMkLst>
        <pc:spChg chg="mod">
          <ac:chgData name="Fangzhe Qiu" userId="56823d72-c9d3-461b-9478-78ce16369631" providerId="ADAL" clId="{0411C9D4-A39F-F140-BAE9-0C293E2DDE96}" dt="2023-11-09T11:44:24.101" v="2526" actId="20577"/>
          <ac:spMkLst>
            <pc:docMk/>
            <pc:sldMk cId="4275156326" sldId="282"/>
            <ac:spMk id="3" creationId="{D792EEE9-3AB1-92C2-EE20-10FA2C961870}"/>
          </ac:spMkLst>
        </pc:spChg>
      </pc:sldChg>
      <pc:sldChg chg="modSp mod modNotesTx">
        <pc:chgData name="Fangzhe Qiu" userId="56823d72-c9d3-461b-9478-78ce16369631" providerId="ADAL" clId="{0411C9D4-A39F-F140-BAE9-0C293E2DDE96}" dt="2023-11-14T02:18:05.774" v="2824"/>
        <pc:sldMkLst>
          <pc:docMk/>
          <pc:sldMk cId="82626305" sldId="283"/>
        </pc:sldMkLst>
        <pc:spChg chg="mod">
          <ac:chgData name="Fangzhe Qiu" userId="56823d72-c9d3-461b-9478-78ce16369631" providerId="ADAL" clId="{0411C9D4-A39F-F140-BAE9-0C293E2DDE96}" dt="2023-11-08T14:45:30.423" v="147" actId="20577"/>
          <ac:spMkLst>
            <pc:docMk/>
            <pc:sldMk cId="82626305" sldId="283"/>
            <ac:spMk id="3" creationId="{D041BC1C-31EF-2165-9EBD-F53794C42D54}"/>
          </ac:spMkLst>
        </pc:spChg>
      </pc:sldChg>
      <pc:sldChg chg="del">
        <pc:chgData name="Fangzhe Qiu" userId="56823d72-c9d3-461b-9478-78ce16369631" providerId="ADAL" clId="{0411C9D4-A39F-F140-BAE9-0C293E2DDE96}" dt="2023-11-08T14:54:41.117" v="161" actId="2696"/>
        <pc:sldMkLst>
          <pc:docMk/>
          <pc:sldMk cId="171131684" sldId="284"/>
        </pc:sldMkLst>
      </pc:sldChg>
      <pc:sldChg chg="modSp mod ord modNotesTx">
        <pc:chgData name="Fangzhe Qiu" userId="56823d72-c9d3-461b-9478-78ce16369631" providerId="ADAL" clId="{0411C9D4-A39F-F140-BAE9-0C293E2DDE96}" dt="2023-11-14T02:33:12.123" v="3091" actId="14100"/>
        <pc:sldMkLst>
          <pc:docMk/>
          <pc:sldMk cId="3458327564" sldId="285"/>
        </pc:sldMkLst>
        <pc:spChg chg="mod">
          <ac:chgData name="Fangzhe Qiu" userId="56823d72-c9d3-461b-9478-78ce16369631" providerId="ADAL" clId="{0411C9D4-A39F-F140-BAE9-0C293E2DDE96}" dt="2023-11-14T02:33:12.123" v="3091" actId="14100"/>
          <ac:spMkLst>
            <pc:docMk/>
            <pc:sldMk cId="3458327564" sldId="285"/>
            <ac:spMk id="3" creationId="{1DFB4B3F-50A4-A93A-5905-11D62936DE3E}"/>
          </ac:spMkLst>
        </pc:spChg>
      </pc:sldChg>
      <pc:sldChg chg="modSp mod">
        <pc:chgData name="Fangzhe Qiu" userId="56823d72-c9d3-461b-9478-78ce16369631" providerId="ADAL" clId="{0411C9D4-A39F-F140-BAE9-0C293E2DDE96}" dt="2023-11-09T11:46:35.243" v="2562" actId="20577"/>
        <pc:sldMkLst>
          <pc:docMk/>
          <pc:sldMk cId="2866159616" sldId="286"/>
        </pc:sldMkLst>
        <pc:spChg chg="mod">
          <ac:chgData name="Fangzhe Qiu" userId="56823d72-c9d3-461b-9478-78ce16369631" providerId="ADAL" clId="{0411C9D4-A39F-F140-BAE9-0C293E2DDE96}" dt="2023-11-09T11:46:35.243" v="2562" actId="20577"/>
          <ac:spMkLst>
            <pc:docMk/>
            <pc:sldMk cId="2866159616" sldId="286"/>
            <ac:spMk id="2" creationId="{6DB6F482-4F99-4A47-A839-2B7AE27CAC51}"/>
          </ac:spMkLst>
        </pc:spChg>
        <pc:spChg chg="mod">
          <ac:chgData name="Fangzhe Qiu" userId="56823d72-c9d3-461b-9478-78ce16369631" providerId="ADAL" clId="{0411C9D4-A39F-F140-BAE9-0C293E2DDE96}" dt="2023-11-08T14:41:25.407" v="85" actId="20577"/>
          <ac:spMkLst>
            <pc:docMk/>
            <pc:sldMk cId="2866159616" sldId="286"/>
            <ac:spMk id="3" creationId="{649E7FF8-668B-D843-AF76-42D3ECF778A3}"/>
          </ac:spMkLst>
        </pc:spChg>
      </pc:sldChg>
      <pc:sldChg chg="modSp mod">
        <pc:chgData name="Fangzhe Qiu" userId="56823d72-c9d3-461b-9478-78ce16369631" providerId="ADAL" clId="{0411C9D4-A39F-F140-BAE9-0C293E2DDE96}" dt="2023-11-09T11:46:50.115" v="2564" actId="20577"/>
        <pc:sldMkLst>
          <pc:docMk/>
          <pc:sldMk cId="2398342071" sldId="288"/>
        </pc:sldMkLst>
        <pc:spChg chg="mod">
          <ac:chgData name="Fangzhe Qiu" userId="56823d72-c9d3-461b-9478-78ce16369631" providerId="ADAL" clId="{0411C9D4-A39F-F140-BAE9-0C293E2DDE96}" dt="2023-11-09T11:46:50.115" v="2564" actId="20577"/>
          <ac:spMkLst>
            <pc:docMk/>
            <pc:sldMk cId="2398342071" sldId="288"/>
            <ac:spMk id="2" creationId="{C418B620-3B91-0347-9723-630604D077E5}"/>
          </ac:spMkLst>
        </pc:spChg>
      </pc:sldChg>
      <pc:sldChg chg="addSp modSp new mod modClrScheme chgLayout">
        <pc:chgData name="Fangzhe Qiu" userId="56823d72-c9d3-461b-9478-78ce16369631" providerId="ADAL" clId="{0411C9D4-A39F-F140-BAE9-0C293E2DDE96}" dt="2023-11-08T15:05:42.450" v="504" actId="27636"/>
        <pc:sldMkLst>
          <pc:docMk/>
          <pc:sldMk cId="3642354021" sldId="289"/>
        </pc:sldMkLst>
        <pc:spChg chg="mod">
          <ac:chgData name="Fangzhe Qiu" userId="56823d72-c9d3-461b-9478-78ce16369631" providerId="ADAL" clId="{0411C9D4-A39F-F140-BAE9-0C293E2DDE96}" dt="2023-11-08T15:03:54.920" v="468" actId="26606"/>
          <ac:spMkLst>
            <pc:docMk/>
            <pc:sldMk cId="3642354021" sldId="289"/>
            <ac:spMk id="2" creationId="{AFCE3A5E-E37B-E014-842A-3F320598A33E}"/>
          </ac:spMkLst>
        </pc:spChg>
        <pc:spChg chg="mod">
          <ac:chgData name="Fangzhe Qiu" userId="56823d72-c9d3-461b-9478-78ce16369631" providerId="ADAL" clId="{0411C9D4-A39F-F140-BAE9-0C293E2DDE96}" dt="2023-11-08T15:05:42.450" v="504" actId="27636"/>
          <ac:spMkLst>
            <pc:docMk/>
            <pc:sldMk cId="3642354021" sldId="289"/>
            <ac:spMk id="3" creationId="{FA3ACE63-7FA2-61A7-D7E2-44AB57218086}"/>
          </ac:spMkLst>
        </pc:spChg>
        <pc:picChg chg="add mod">
          <ac:chgData name="Fangzhe Qiu" userId="56823d72-c9d3-461b-9478-78ce16369631" providerId="ADAL" clId="{0411C9D4-A39F-F140-BAE9-0C293E2DDE96}" dt="2023-11-08T15:04:02.895" v="470" actId="14100"/>
          <ac:picMkLst>
            <pc:docMk/>
            <pc:sldMk cId="3642354021" sldId="289"/>
            <ac:picMk id="4" creationId="{5840EA64-8586-E340-22EE-0979A45FDD08}"/>
          </ac:picMkLst>
        </pc:picChg>
      </pc:sldChg>
      <pc:sldChg chg="modSp add mod">
        <pc:chgData name="Fangzhe Qiu" userId="56823d72-c9d3-461b-9478-78ce16369631" providerId="ADAL" clId="{0411C9D4-A39F-F140-BAE9-0C293E2DDE96}" dt="2023-11-08T15:07:03.392" v="629" actId="20577"/>
        <pc:sldMkLst>
          <pc:docMk/>
          <pc:sldMk cId="1250553286" sldId="290"/>
        </pc:sldMkLst>
        <pc:spChg chg="mod">
          <ac:chgData name="Fangzhe Qiu" userId="56823d72-c9d3-461b-9478-78ce16369631" providerId="ADAL" clId="{0411C9D4-A39F-F140-BAE9-0C293E2DDE96}" dt="2023-11-08T15:06:21.619" v="530" actId="20577"/>
          <ac:spMkLst>
            <pc:docMk/>
            <pc:sldMk cId="1250553286" sldId="290"/>
            <ac:spMk id="2" creationId="{9726BFCF-0573-85A7-BE43-636E1D3CB55C}"/>
          </ac:spMkLst>
        </pc:spChg>
        <pc:spChg chg="mod">
          <ac:chgData name="Fangzhe Qiu" userId="56823d72-c9d3-461b-9478-78ce16369631" providerId="ADAL" clId="{0411C9D4-A39F-F140-BAE9-0C293E2DDE96}" dt="2023-11-08T15:07:03.392" v="629" actId="20577"/>
          <ac:spMkLst>
            <pc:docMk/>
            <pc:sldMk cId="1250553286" sldId="290"/>
            <ac:spMk id="3" creationId="{D041BC1C-31EF-2165-9EBD-F53794C42D54}"/>
          </ac:spMkLst>
        </pc:spChg>
      </pc:sldChg>
      <pc:sldChg chg="new del">
        <pc:chgData name="Fangzhe Qiu" userId="56823d72-c9d3-461b-9478-78ce16369631" providerId="ADAL" clId="{0411C9D4-A39F-F140-BAE9-0C293E2DDE96}" dt="2023-11-08T15:06:00.521" v="506" actId="2696"/>
        <pc:sldMkLst>
          <pc:docMk/>
          <pc:sldMk cId="2638963534" sldId="290"/>
        </pc:sldMkLst>
      </pc:sldChg>
      <pc:sldChg chg="modSp new mod">
        <pc:chgData name="Fangzhe Qiu" userId="56823d72-c9d3-461b-9478-78ce16369631" providerId="ADAL" clId="{0411C9D4-A39F-F140-BAE9-0C293E2DDE96}" dt="2023-11-08T15:24:44.914" v="920" actId="15"/>
        <pc:sldMkLst>
          <pc:docMk/>
          <pc:sldMk cId="3156244664" sldId="291"/>
        </pc:sldMkLst>
        <pc:spChg chg="mod">
          <ac:chgData name="Fangzhe Qiu" userId="56823d72-c9d3-461b-9478-78ce16369631" providerId="ADAL" clId="{0411C9D4-A39F-F140-BAE9-0C293E2DDE96}" dt="2023-11-08T15:07:51.282" v="679" actId="20577"/>
          <ac:spMkLst>
            <pc:docMk/>
            <pc:sldMk cId="3156244664" sldId="291"/>
            <ac:spMk id="2" creationId="{0A4AF0B5-77CE-6C9D-320D-661B844A6180}"/>
          </ac:spMkLst>
        </pc:spChg>
        <pc:spChg chg="mod">
          <ac:chgData name="Fangzhe Qiu" userId="56823d72-c9d3-461b-9478-78ce16369631" providerId="ADAL" clId="{0411C9D4-A39F-F140-BAE9-0C293E2DDE96}" dt="2023-11-08T15:24:44.914" v="920" actId="15"/>
          <ac:spMkLst>
            <pc:docMk/>
            <pc:sldMk cId="3156244664" sldId="291"/>
            <ac:spMk id="3" creationId="{A5F01880-DEFC-340D-D854-B3739F5B5274}"/>
          </ac:spMkLst>
        </pc:spChg>
      </pc:sldChg>
      <pc:sldChg chg="modSp add mod">
        <pc:chgData name="Fangzhe Qiu" userId="56823d72-c9d3-461b-9478-78ce16369631" providerId="ADAL" clId="{0411C9D4-A39F-F140-BAE9-0C293E2DDE96}" dt="2023-11-08T15:39:26.259" v="1135" actId="20577"/>
        <pc:sldMkLst>
          <pc:docMk/>
          <pc:sldMk cId="963390442" sldId="292"/>
        </pc:sldMkLst>
        <pc:spChg chg="mod">
          <ac:chgData name="Fangzhe Qiu" userId="56823d72-c9d3-461b-9478-78ce16369631" providerId="ADAL" clId="{0411C9D4-A39F-F140-BAE9-0C293E2DDE96}" dt="2023-11-08T15:39:26.259" v="1135" actId="20577"/>
          <ac:spMkLst>
            <pc:docMk/>
            <pc:sldMk cId="963390442" sldId="292"/>
            <ac:spMk id="3" creationId="{A5F01880-DEFC-340D-D854-B3739F5B5274}"/>
          </ac:spMkLst>
        </pc:spChg>
      </pc:sldChg>
      <pc:sldChg chg="modSp add mod">
        <pc:chgData name="Fangzhe Qiu" userId="56823d72-c9d3-461b-9478-78ce16369631" providerId="ADAL" clId="{0411C9D4-A39F-F140-BAE9-0C293E2DDE96}" dt="2023-11-08T15:26:11.035" v="951" actId="20577"/>
        <pc:sldMkLst>
          <pc:docMk/>
          <pc:sldMk cId="3465006483" sldId="293"/>
        </pc:sldMkLst>
        <pc:spChg chg="mod">
          <ac:chgData name="Fangzhe Qiu" userId="56823d72-c9d3-461b-9478-78ce16369631" providerId="ADAL" clId="{0411C9D4-A39F-F140-BAE9-0C293E2DDE96}" dt="2023-11-08T15:26:11.035" v="951" actId="20577"/>
          <ac:spMkLst>
            <pc:docMk/>
            <pc:sldMk cId="3465006483" sldId="293"/>
            <ac:spMk id="3" creationId="{A5F01880-DEFC-340D-D854-B3739F5B5274}"/>
          </ac:spMkLst>
        </pc:spChg>
      </pc:sldChg>
      <pc:sldChg chg="modSp new mod">
        <pc:chgData name="Fangzhe Qiu" userId="56823d72-c9d3-461b-9478-78ce16369631" providerId="ADAL" clId="{0411C9D4-A39F-F140-BAE9-0C293E2DDE96}" dt="2023-11-08T15:37:23.570" v="1067"/>
        <pc:sldMkLst>
          <pc:docMk/>
          <pc:sldMk cId="2188435239" sldId="294"/>
        </pc:sldMkLst>
        <pc:spChg chg="mod">
          <ac:chgData name="Fangzhe Qiu" userId="56823d72-c9d3-461b-9478-78ce16369631" providerId="ADAL" clId="{0411C9D4-A39F-F140-BAE9-0C293E2DDE96}" dt="2023-11-08T15:25:11.399" v="922"/>
          <ac:spMkLst>
            <pc:docMk/>
            <pc:sldMk cId="2188435239" sldId="294"/>
            <ac:spMk id="2" creationId="{A04745F1-B2FE-A178-3704-E2A2B2ED1760}"/>
          </ac:spMkLst>
        </pc:spChg>
        <pc:spChg chg="mod">
          <ac:chgData name="Fangzhe Qiu" userId="56823d72-c9d3-461b-9478-78ce16369631" providerId="ADAL" clId="{0411C9D4-A39F-F140-BAE9-0C293E2DDE96}" dt="2023-11-08T15:37:23.570" v="1067"/>
          <ac:spMkLst>
            <pc:docMk/>
            <pc:sldMk cId="2188435239" sldId="294"/>
            <ac:spMk id="3" creationId="{A069C071-B3A0-2B20-3392-E3F1BA7661F7}"/>
          </ac:spMkLst>
        </pc:spChg>
      </pc:sldChg>
      <pc:sldChg chg="modSp new mod">
        <pc:chgData name="Fangzhe Qiu" userId="56823d72-c9d3-461b-9478-78ce16369631" providerId="ADAL" clId="{0411C9D4-A39F-F140-BAE9-0C293E2DDE96}" dt="2023-11-08T15:41:20.500" v="1140"/>
        <pc:sldMkLst>
          <pc:docMk/>
          <pc:sldMk cId="1958222953" sldId="295"/>
        </pc:sldMkLst>
        <pc:spChg chg="mod">
          <ac:chgData name="Fangzhe Qiu" userId="56823d72-c9d3-461b-9478-78ce16369631" providerId="ADAL" clId="{0411C9D4-A39F-F140-BAE9-0C293E2DDE96}" dt="2023-11-08T15:37:06.661" v="1063"/>
          <ac:spMkLst>
            <pc:docMk/>
            <pc:sldMk cId="1958222953" sldId="295"/>
            <ac:spMk id="2" creationId="{16406A2A-8ADC-7CF7-09EB-EDB8F50C7742}"/>
          </ac:spMkLst>
        </pc:spChg>
        <pc:spChg chg="mod">
          <ac:chgData name="Fangzhe Qiu" userId="56823d72-c9d3-461b-9478-78ce16369631" providerId="ADAL" clId="{0411C9D4-A39F-F140-BAE9-0C293E2DDE96}" dt="2023-11-08T15:41:20.500" v="1140"/>
          <ac:spMkLst>
            <pc:docMk/>
            <pc:sldMk cId="1958222953" sldId="295"/>
            <ac:spMk id="3" creationId="{4C269229-0749-844F-404E-872C4D539134}"/>
          </ac:spMkLst>
        </pc:spChg>
      </pc:sldChg>
      <pc:sldChg chg="modSp new mod">
        <pc:chgData name="Fangzhe Qiu" userId="56823d72-c9d3-461b-9478-78ce16369631" providerId="ADAL" clId="{0411C9D4-A39F-F140-BAE9-0C293E2DDE96}" dt="2023-11-08T15:41:50.170" v="1143" actId="20577"/>
        <pc:sldMkLst>
          <pc:docMk/>
          <pc:sldMk cId="2537241944" sldId="296"/>
        </pc:sldMkLst>
        <pc:spChg chg="mod">
          <ac:chgData name="Fangzhe Qiu" userId="56823d72-c9d3-461b-9478-78ce16369631" providerId="ADAL" clId="{0411C9D4-A39F-F140-BAE9-0C293E2DDE96}" dt="2023-11-08T15:37:42.916" v="1069"/>
          <ac:spMkLst>
            <pc:docMk/>
            <pc:sldMk cId="2537241944" sldId="296"/>
            <ac:spMk id="2" creationId="{9D72CCC5-8BCB-516D-CD02-7D7EDD2D0480}"/>
          </ac:spMkLst>
        </pc:spChg>
        <pc:spChg chg="mod">
          <ac:chgData name="Fangzhe Qiu" userId="56823d72-c9d3-461b-9478-78ce16369631" providerId="ADAL" clId="{0411C9D4-A39F-F140-BAE9-0C293E2DDE96}" dt="2023-11-08T15:41:50.170" v="1143" actId="20577"/>
          <ac:spMkLst>
            <pc:docMk/>
            <pc:sldMk cId="2537241944" sldId="296"/>
            <ac:spMk id="3" creationId="{04D2E872-49C7-089D-0CF1-48F7C944A2BA}"/>
          </ac:spMkLst>
        </pc:spChg>
      </pc:sldChg>
      <pc:sldChg chg="modSp add mod">
        <pc:chgData name="Fangzhe Qiu" userId="56823d72-c9d3-461b-9478-78ce16369631" providerId="ADAL" clId="{0411C9D4-A39F-F140-BAE9-0C293E2DDE96}" dt="2023-11-08T15:44:33.051" v="1149" actId="20577"/>
        <pc:sldMkLst>
          <pc:docMk/>
          <pc:sldMk cId="2511943674" sldId="297"/>
        </pc:sldMkLst>
        <pc:spChg chg="mod">
          <ac:chgData name="Fangzhe Qiu" userId="56823d72-c9d3-461b-9478-78ce16369631" providerId="ADAL" clId="{0411C9D4-A39F-F140-BAE9-0C293E2DDE96}" dt="2023-11-08T15:42:06.852" v="1144"/>
          <ac:spMkLst>
            <pc:docMk/>
            <pc:sldMk cId="2511943674" sldId="297"/>
            <ac:spMk id="2" creationId="{9D72CCC5-8BCB-516D-CD02-7D7EDD2D0480}"/>
          </ac:spMkLst>
        </pc:spChg>
        <pc:spChg chg="mod">
          <ac:chgData name="Fangzhe Qiu" userId="56823d72-c9d3-461b-9478-78ce16369631" providerId="ADAL" clId="{0411C9D4-A39F-F140-BAE9-0C293E2DDE96}" dt="2023-11-08T15:44:33.051" v="1149" actId="20577"/>
          <ac:spMkLst>
            <pc:docMk/>
            <pc:sldMk cId="2511943674" sldId="297"/>
            <ac:spMk id="3" creationId="{04D2E872-49C7-089D-0CF1-48F7C944A2BA}"/>
          </ac:spMkLst>
        </pc:spChg>
      </pc:sldChg>
      <pc:sldChg chg="modSp add mod ord">
        <pc:chgData name="Fangzhe Qiu" userId="56823d72-c9d3-461b-9478-78ce16369631" providerId="ADAL" clId="{0411C9D4-A39F-F140-BAE9-0C293E2DDE96}" dt="2023-11-08T15:37:52.449" v="1088" actId="20578"/>
        <pc:sldMkLst>
          <pc:docMk/>
          <pc:sldMk cId="2859437063" sldId="298"/>
        </pc:sldMkLst>
        <pc:spChg chg="mod">
          <ac:chgData name="Fangzhe Qiu" userId="56823d72-c9d3-461b-9478-78ce16369631" providerId="ADAL" clId="{0411C9D4-A39F-F140-BAE9-0C293E2DDE96}" dt="2023-11-08T15:37:40.794" v="1068"/>
          <ac:spMkLst>
            <pc:docMk/>
            <pc:sldMk cId="2859437063" sldId="298"/>
            <ac:spMk id="2" creationId="{16406A2A-8ADC-7CF7-09EB-EDB8F50C7742}"/>
          </ac:spMkLst>
        </pc:spChg>
        <pc:spChg chg="mod">
          <ac:chgData name="Fangzhe Qiu" userId="56823d72-c9d3-461b-9478-78ce16369631" providerId="ADAL" clId="{0411C9D4-A39F-F140-BAE9-0C293E2DDE96}" dt="2023-11-08T15:37:49.791" v="1087" actId="20577"/>
          <ac:spMkLst>
            <pc:docMk/>
            <pc:sldMk cId="2859437063" sldId="298"/>
            <ac:spMk id="3" creationId="{4C269229-0749-844F-404E-872C4D539134}"/>
          </ac:spMkLst>
        </pc:spChg>
      </pc:sldChg>
      <pc:sldChg chg="modSp new mod">
        <pc:chgData name="Fangzhe Qiu" userId="56823d72-c9d3-461b-9478-78ce16369631" providerId="ADAL" clId="{0411C9D4-A39F-F140-BAE9-0C293E2DDE96}" dt="2023-11-08T15:53:10.804" v="1456" actId="20577"/>
        <pc:sldMkLst>
          <pc:docMk/>
          <pc:sldMk cId="2710175625" sldId="299"/>
        </pc:sldMkLst>
        <pc:spChg chg="mod">
          <ac:chgData name="Fangzhe Qiu" userId="56823d72-c9d3-461b-9478-78ce16369631" providerId="ADAL" clId="{0411C9D4-A39F-F140-BAE9-0C293E2DDE96}" dt="2023-11-08T15:53:00.655" v="1437" actId="20577"/>
          <ac:spMkLst>
            <pc:docMk/>
            <pc:sldMk cId="2710175625" sldId="299"/>
            <ac:spMk id="2" creationId="{E56A66BA-FD43-80CD-4036-D834C17A144C}"/>
          </ac:spMkLst>
        </pc:spChg>
        <pc:spChg chg="mod">
          <ac:chgData name="Fangzhe Qiu" userId="56823d72-c9d3-461b-9478-78ce16369631" providerId="ADAL" clId="{0411C9D4-A39F-F140-BAE9-0C293E2DDE96}" dt="2023-11-08T15:53:10.804" v="1456" actId="20577"/>
          <ac:spMkLst>
            <pc:docMk/>
            <pc:sldMk cId="2710175625" sldId="299"/>
            <ac:spMk id="3" creationId="{BCD4B9CD-563B-90E3-93F9-6E5630214419}"/>
          </ac:spMkLst>
        </pc:spChg>
      </pc:sldChg>
      <pc:sldChg chg="modSp new mod">
        <pc:chgData name="Fangzhe Qiu" userId="56823d72-c9d3-461b-9478-78ce16369631" providerId="ADAL" clId="{0411C9D4-A39F-F140-BAE9-0C293E2DDE96}" dt="2023-11-09T11:49:33.819" v="2606" actId="20577"/>
        <pc:sldMkLst>
          <pc:docMk/>
          <pc:sldMk cId="55419219" sldId="300"/>
        </pc:sldMkLst>
        <pc:spChg chg="mod">
          <ac:chgData name="Fangzhe Qiu" userId="56823d72-c9d3-461b-9478-78ce16369631" providerId="ADAL" clId="{0411C9D4-A39F-F140-BAE9-0C293E2DDE96}" dt="2023-11-08T15:55:20.539" v="1512" actId="313"/>
          <ac:spMkLst>
            <pc:docMk/>
            <pc:sldMk cId="55419219" sldId="300"/>
            <ac:spMk id="2" creationId="{AC848A54-1800-B0B8-7679-2267802ABD10}"/>
          </ac:spMkLst>
        </pc:spChg>
        <pc:spChg chg="mod">
          <ac:chgData name="Fangzhe Qiu" userId="56823d72-c9d3-461b-9478-78ce16369631" providerId="ADAL" clId="{0411C9D4-A39F-F140-BAE9-0C293E2DDE96}" dt="2023-11-09T11:49:33.819" v="2606" actId="20577"/>
          <ac:spMkLst>
            <pc:docMk/>
            <pc:sldMk cId="55419219" sldId="300"/>
            <ac:spMk id="3" creationId="{1C963E94-C5FF-3491-6B7A-FACB2CCF2E9B}"/>
          </ac:spMkLst>
        </pc:spChg>
      </pc:sldChg>
      <pc:sldChg chg="modSp add mod">
        <pc:chgData name="Fangzhe Qiu" userId="56823d72-c9d3-461b-9478-78ce16369631" providerId="ADAL" clId="{0411C9D4-A39F-F140-BAE9-0C293E2DDE96}" dt="2023-11-09T11:50:05.148" v="2610" actId="20577"/>
        <pc:sldMkLst>
          <pc:docMk/>
          <pc:sldMk cId="127410466" sldId="301"/>
        </pc:sldMkLst>
        <pc:spChg chg="mod">
          <ac:chgData name="Fangzhe Qiu" userId="56823d72-c9d3-461b-9478-78ce16369631" providerId="ADAL" clId="{0411C9D4-A39F-F140-BAE9-0C293E2DDE96}" dt="2023-11-09T11:50:05.148" v="2610" actId="20577"/>
          <ac:spMkLst>
            <pc:docMk/>
            <pc:sldMk cId="127410466" sldId="301"/>
            <ac:spMk id="3" creationId="{1C963E94-C5FF-3491-6B7A-FACB2CCF2E9B}"/>
          </ac:spMkLst>
        </pc:spChg>
      </pc:sldChg>
      <pc:sldChg chg="addSp delSp modSp add mod">
        <pc:chgData name="Fangzhe Qiu" userId="56823d72-c9d3-461b-9478-78ce16369631" providerId="ADAL" clId="{0411C9D4-A39F-F140-BAE9-0C293E2DDE96}" dt="2023-11-09T11:43:30.803" v="2501" actId="20577"/>
        <pc:sldMkLst>
          <pc:docMk/>
          <pc:sldMk cId="483026549" sldId="302"/>
        </pc:sldMkLst>
        <pc:spChg chg="add del mod">
          <ac:chgData name="Fangzhe Qiu" userId="56823d72-c9d3-461b-9478-78ce16369631" providerId="ADAL" clId="{0411C9D4-A39F-F140-BAE9-0C293E2DDE96}" dt="2023-11-09T11:43:30.803" v="2501" actId="20577"/>
          <ac:spMkLst>
            <pc:docMk/>
            <pc:sldMk cId="483026549" sldId="302"/>
            <ac:spMk id="3" creationId="{1C963E94-C5FF-3491-6B7A-FACB2CCF2E9B}"/>
          </ac:spMkLst>
        </pc:spChg>
        <pc:spChg chg="add del mod">
          <ac:chgData name="Fangzhe Qiu" userId="56823d72-c9d3-461b-9478-78ce16369631" providerId="ADAL" clId="{0411C9D4-A39F-F140-BAE9-0C293E2DDE96}" dt="2023-11-09T11:43:27.758" v="2499" actId="478"/>
          <ac:spMkLst>
            <pc:docMk/>
            <pc:sldMk cId="483026549" sldId="302"/>
            <ac:spMk id="4" creationId="{3A235AF2-2B3B-D230-C938-DCAEB3E64467}"/>
          </ac:spMkLst>
        </pc:spChg>
      </pc:sldChg>
      <pc:sldChg chg="modSp new mod">
        <pc:chgData name="Fangzhe Qiu" userId="56823d72-c9d3-461b-9478-78ce16369631" providerId="ADAL" clId="{0411C9D4-A39F-F140-BAE9-0C293E2DDE96}" dt="2023-11-09T11:42:47.586" v="2460" actId="20577"/>
        <pc:sldMkLst>
          <pc:docMk/>
          <pc:sldMk cId="1486532702" sldId="303"/>
        </pc:sldMkLst>
        <pc:spChg chg="mod">
          <ac:chgData name="Fangzhe Qiu" userId="56823d72-c9d3-461b-9478-78ce16369631" providerId="ADAL" clId="{0411C9D4-A39F-F140-BAE9-0C293E2DDE96}" dt="2023-11-09T09:50:29.441" v="2252" actId="20577"/>
          <ac:spMkLst>
            <pc:docMk/>
            <pc:sldMk cId="1486532702" sldId="303"/>
            <ac:spMk id="2" creationId="{CEF0AC4D-C711-22FB-93CA-7C0663961319}"/>
          </ac:spMkLst>
        </pc:spChg>
        <pc:spChg chg="mod">
          <ac:chgData name="Fangzhe Qiu" userId="56823d72-c9d3-461b-9478-78ce16369631" providerId="ADAL" clId="{0411C9D4-A39F-F140-BAE9-0C293E2DDE96}" dt="2023-11-09T11:42:47.586" v="2460" actId="20577"/>
          <ac:spMkLst>
            <pc:docMk/>
            <pc:sldMk cId="1486532702" sldId="303"/>
            <ac:spMk id="3" creationId="{8D2B05A4-735E-FC50-F5E4-A83AD4D1415C}"/>
          </ac:spMkLst>
        </pc:spChg>
      </pc:sldChg>
      <pc:sldChg chg="modSp new mod ord">
        <pc:chgData name="Fangzhe Qiu" userId="56823d72-c9d3-461b-9478-78ce16369631" providerId="ADAL" clId="{0411C9D4-A39F-F140-BAE9-0C293E2DDE96}" dt="2023-11-09T11:45:11.465" v="2529"/>
        <pc:sldMkLst>
          <pc:docMk/>
          <pc:sldMk cId="3505696999" sldId="304"/>
        </pc:sldMkLst>
        <pc:spChg chg="mod">
          <ac:chgData name="Fangzhe Qiu" userId="56823d72-c9d3-461b-9478-78ce16369631" providerId="ADAL" clId="{0411C9D4-A39F-F140-BAE9-0C293E2DDE96}" dt="2023-11-09T09:52:47.053" v="2347" actId="20577"/>
          <ac:spMkLst>
            <pc:docMk/>
            <pc:sldMk cId="3505696999" sldId="304"/>
            <ac:spMk id="2" creationId="{45AF5122-39C5-B8F2-A63A-0D0BC5932BE3}"/>
          </ac:spMkLst>
        </pc:spChg>
        <pc:spChg chg="mod">
          <ac:chgData name="Fangzhe Qiu" userId="56823d72-c9d3-461b-9478-78ce16369631" providerId="ADAL" clId="{0411C9D4-A39F-F140-BAE9-0C293E2DDE96}" dt="2023-11-09T11:45:11.465" v="2529"/>
          <ac:spMkLst>
            <pc:docMk/>
            <pc:sldMk cId="3505696999" sldId="304"/>
            <ac:spMk id="3" creationId="{37CDCF57-C452-3FCA-2154-CCF242411CB6}"/>
          </ac:spMkLst>
        </pc:spChg>
      </pc:sldChg>
      <pc:sldChg chg="add">
        <pc:chgData name="Fangzhe Qiu" userId="56823d72-c9d3-461b-9478-78ce16369631" providerId="ADAL" clId="{0411C9D4-A39F-F140-BAE9-0C293E2DDE96}" dt="2023-11-09T11:38:52.140" v="2366"/>
        <pc:sldMkLst>
          <pc:docMk/>
          <pc:sldMk cId="1264541941" sldId="305"/>
        </pc:sldMkLst>
      </pc:sldChg>
      <pc:sldChg chg="add">
        <pc:chgData name="Fangzhe Qiu" userId="56823d72-c9d3-461b-9478-78ce16369631" providerId="ADAL" clId="{0411C9D4-A39F-F140-BAE9-0C293E2DDE96}" dt="2023-11-09T11:38:52.140" v="2366"/>
        <pc:sldMkLst>
          <pc:docMk/>
          <pc:sldMk cId="1390669576" sldId="306"/>
        </pc:sldMkLst>
      </pc:sldChg>
      <pc:sldChg chg="add">
        <pc:chgData name="Fangzhe Qiu" userId="56823d72-c9d3-461b-9478-78ce16369631" providerId="ADAL" clId="{0411C9D4-A39F-F140-BAE9-0C293E2DDE96}" dt="2023-11-09T11:38:52.140" v="2366"/>
        <pc:sldMkLst>
          <pc:docMk/>
          <pc:sldMk cId="2551961665" sldId="307"/>
        </pc:sldMkLst>
      </pc:sldChg>
      <pc:sldChg chg="add">
        <pc:chgData name="Fangzhe Qiu" userId="56823d72-c9d3-461b-9478-78ce16369631" providerId="ADAL" clId="{0411C9D4-A39F-F140-BAE9-0C293E2DDE96}" dt="2023-11-09T11:38:52.140" v="2366"/>
        <pc:sldMkLst>
          <pc:docMk/>
          <pc:sldMk cId="138149322" sldId="308"/>
        </pc:sldMkLst>
      </pc:sldChg>
      <pc:sldChg chg="add">
        <pc:chgData name="Fangzhe Qiu" userId="56823d72-c9d3-461b-9478-78ce16369631" providerId="ADAL" clId="{0411C9D4-A39F-F140-BAE9-0C293E2DDE96}" dt="2023-11-09T11:40:17.863" v="2368"/>
        <pc:sldMkLst>
          <pc:docMk/>
          <pc:sldMk cId="1093450286" sldId="309"/>
        </pc:sldMkLst>
      </pc:sldChg>
      <pc:sldChg chg="add">
        <pc:chgData name="Fangzhe Qiu" userId="56823d72-c9d3-461b-9478-78ce16369631" providerId="ADAL" clId="{0411C9D4-A39F-F140-BAE9-0C293E2DDE96}" dt="2023-11-09T11:40:17.863" v="2368"/>
        <pc:sldMkLst>
          <pc:docMk/>
          <pc:sldMk cId="852717411" sldId="310"/>
        </pc:sldMkLst>
      </pc:sldChg>
      <pc:sldChg chg="modSp add del mod">
        <pc:chgData name="Fangzhe Qiu" userId="56823d72-c9d3-461b-9478-78ce16369631" providerId="ADAL" clId="{0411C9D4-A39F-F140-BAE9-0C293E2DDE96}" dt="2023-11-09T11:42:23.942" v="2396" actId="2696"/>
        <pc:sldMkLst>
          <pc:docMk/>
          <pc:sldMk cId="3171891000" sldId="311"/>
        </pc:sldMkLst>
        <pc:spChg chg="mod">
          <ac:chgData name="Fangzhe Qiu" userId="56823d72-c9d3-461b-9478-78ce16369631" providerId="ADAL" clId="{0411C9D4-A39F-F140-BAE9-0C293E2DDE96}" dt="2023-11-09T11:42:03.511" v="2395" actId="20577"/>
          <ac:spMkLst>
            <pc:docMk/>
            <pc:sldMk cId="3171891000" sldId="311"/>
            <ac:spMk id="2" creationId="{B63E9D89-4674-5F7F-91E2-4209D5D51353}"/>
          </ac:spMkLst>
        </pc:spChg>
      </pc:sldChg>
      <pc:sldChg chg="modSp new mod ord">
        <pc:chgData name="Fangzhe Qiu" userId="56823d72-c9d3-461b-9478-78ce16369631" providerId="ADAL" clId="{0411C9D4-A39F-F140-BAE9-0C293E2DDE96}" dt="2023-11-14T01:17:20.285" v="2753" actId="20578"/>
        <pc:sldMkLst>
          <pc:docMk/>
          <pc:sldMk cId="3462592543" sldId="311"/>
        </pc:sldMkLst>
        <pc:spChg chg="mod">
          <ac:chgData name="Fangzhe Qiu" userId="56823d72-c9d3-461b-9478-78ce16369631" providerId="ADAL" clId="{0411C9D4-A39F-F140-BAE9-0C293E2DDE96}" dt="2023-11-14T01:16:27.417" v="2632" actId="20577"/>
          <ac:spMkLst>
            <pc:docMk/>
            <pc:sldMk cId="3462592543" sldId="311"/>
            <ac:spMk id="2" creationId="{AA66C93F-357F-A13D-1276-575C78948D5B}"/>
          </ac:spMkLst>
        </pc:spChg>
        <pc:spChg chg="mod">
          <ac:chgData name="Fangzhe Qiu" userId="56823d72-c9d3-461b-9478-78ce16369631" providerId="ADAL" clId="{0411C9D4-A39F-F140-BAE9-0C293E2DDE96}" dt="2023-11-14T01:17:14.257" v="2752" actId="20577"/>
          <ac:spMkLst>
            <pc:docMk/>
            <pc:sldMk cId="3462592543" sldId="311"/>
            <ac:spMk id="3" creationId="{357425D6-5EEF-2E0A-28CA-C0936C5695D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EFED3-70FD-B342-B73D-A64D26A1612A}" type="datetimeFigureOut">
              <a:rPr lang="en-US" smtClean="0"/>
              <a:t>11/13/23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F511E-E501-104E-ACCE-1AA1F5A61A00}" type="slidenum">
              <a:rPr lang="en-US" smtClean="0"/>
              <a:t>‹#›</a:t>
            </a:fld>
            <a:endParaRPr lang="en-US"/>
          </a:p>
        </p:txBody>
      </p:sp>
    </p:spTree>
    <p:extLst>
      <p:ext uri="{BB962C8B-B14F-4D97-AF65-F5344CB8AC3E}">
        <p14:creationId xmlns:p14="http://schemas.microsoft.com/office/powerpoint/2010/main" val="3687862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Times New Roman" panose="02020603050405020304" pitchFamily="18" charset="0"/>
                <a:ea typeface="DengXian" panose="02010600030101010101" pitchFamily="2" charset="-122"/>
              </a:rPr>
              <a:t>Because Ireland has never been part of the Roman Empire, early Irish law shows almost no influence from the imperial laws of Rome. External influences gradually seeped in via various channels such as Christianity and its Canon Law, Anglo-Norman rules, and perhaps some principles and devices of the Civil law traditions in the late Middle Ages. Changes occurred, of course, to the details of the rules, and new institutions such as juries and seneschal were created to suit the change of social structures, but the fundamental features of the legal system stays unchanged, as can be seen from late medieval legal documents such as the ‘digests’ and the moot pleadings.</a:t>
            </a:r>
          </a:p>
          <a:p>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3</a:t>
            </a:fld>
            <a:endParaRPr lang="en-US"/>
          </a:p>
        </p:txBody>
      </p:sp>
    </p:spTree>
    <p:extLst>
      <p:ext uri="{BB962C8B-B14F-4D97-AF65-F5344CB8AC3E}">
        <p14:creationId xmlns:p14="http://schemas.microsoft.com/office/powerpoint/2010/main" val="3672324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line of research focusses on the historical circumstances under which the law were made or the law texts were written.</a:t>
            </a:r>
          </a:p>
          <a:p>
            <a:r>
              <a:rPr lang="en-IE" sz="1800" dirty="0">
                <a:effectLst/>
                <a:latin typeface="Times New Roman" panose="02020603050405020304" pitchFamily="18" charset="0"/>
                <a:ea typeface="DengXian" panose="02010600030101010101" pitchFamily="2" charset="-122"/>
              </a:rPr>
              <a:t>Some of these attribute the law texts to prehistoric kings such as Cormac mac Airt, some to legendary sages such as Sen mac </a:t>
            </a:r>
            <a:r>
              <a:rPr lang="en-IE" sz="1800" dirty="0" err="1">
                <a:effectLst/>
                <a:latin typeface="Times New Roman" panose="02020603050405020304" pitchFamily="18" charset="0"/>
                <a:ea typeface="DengXian" panose="02010600030101010101" pitchFamily="2" charset="-122"/>
              </a:rPr>
              <a:t>Áige</a:t>
            </a:r>
            <a:r>
              <a:rPr lang="en-IE" sz="1800" dirty="0">
                <a:effectLst/>
                <a:latin typeface="Times New Roman" panose="02020603050405020304" pitchFamily="18" charset="0"/>
                <a:ea typeface="DengXian" panose="02010600030101010101" pitchFamily="2" charset="-122"/>
              </a:rPr>
              <a:t>, and some to historical figures such as St. Patrick (5th century) and </a:t>
            </a:r>
            <a:r>
              <a:rPr lang="en-IE" sz="1800" dirty="0" err="1">
                <a:effectLst/>
                <a:latin typeface="Times New Roman" panose="02020603050405020304" pitchFamily="18" charset="0"/>
                <a:ea typeface="DengXian" panose="02010600030101010101" pitchFamily="2" charset="-122"/>
              </a:rPr>
              <a:t>Cenn</a:t>
            </a:r>
            <a:r>
              <a:rPr lang="en-IE" sz="1800" dirty="0">
                <a:effectLst/>
                <a:latin typeface="Times New Roman" panose="02020603050405020304" pitchFamily="18" charset="0"/>
                <a:ea typeface="DengXian" panose="02010600030101010101" pitchFamily="2" charset="-122"/>
              </a:rPr>
              <a:t> </a:t>
            </a:r>
            <a:r>
              <a:rPr lang="en-IE" sz="1800" dirty="0" err="1">
                <a:effectLst/>
                <a:latin typeface="Times New Roman" panose="02020603050405020304" pitchFamily="18" charset="0"/>
                <a:ea typeface="DengXian" panose="02010600030101010101" pitchFamily="2" charset="-122"/>
              </a:rPr>
              <a:t>Fáelad</a:t>
            </a:r>
            <a:r>
              <a:rPr lang="en-IE" sz="1800" dirty="0">
                <a:effectLst/>
                <a:latin typeface="Times New Roman" panose="02020603050405020304" pitchFamily="18" charset="0"/>
                <a:ea typeface="DengXian" panose="02010600030101010101" pitchFamily="2" charset="-122"/>
              </a:rPr>
              <a:t> (d. 679). O’Reilly subscribes to the theory that early Irish law was first promulgated by a king called </a:t>
            </a:r>
            <a:r>
              <a:rPr lang="en-IE" sz="1800" dirty="0" err="1">
                <a:effectLst/>
                <a:latin typeface="Times New Roman" panose="02020603050405020304" pitchFamily="18" charset="0"/>
                <a:ea typeface="DengXian" panose="02010600030101010101" pitchFamily="2" charset="-122"/>
              </a:rPr>
              <a:t>Ollam</a:t>
            </a:r>
            <a:r>
              <a:rPr lang="en-IE" sz="1800" dirty="0">
                <a:effectLst/>
                <a:latin typeface="Times New Roman" panose="02020603050405020304" pitchFamily="18" charset="0"/>
                <a:ea typeface="DengXian" panose="02010600030101010101" pitchFamily="2" charset="-122"/>
              </a:rPr>
              <a:t> </a:t>
            </a:r>
            <a:r>
              <a:rPr lang="en-IE" sz="1800" dirty="0" err="1">
                <a:effectLst/>
                <a:latin typeface="Times New Roman" panose="02020603050405020304" pitchFamily="18" charset="0"/>
                <a:ea typeface="DengXian" panose="02010600030101010101" pitchFamily="2" charset="-122"/>
              </a:rPr>
              <a:t>Fodla</a:t>
            </a:r>
            <a:r>
              <a:rPr lang="en-IE" sz="1800" dirty="0">
                <a:effectLst/>
                <a:latin typeface="Times New Roman" panose="02020603050405020304" pitchFamily="18" charset="0"/>
                <a:ea typeface="DengXian" panose="02010600030101010101" pitchFamily="2" charset="-122"/>
              </a:rPr>
              <a:t> (‘Sage of Ireland’) who </a:t>
            </a:r>
            <a:r>
              <a:rPr lang="en-GB" sz="1800" dirty="0">
                <a:effectLst/>
                <a:latin typeface="Times New Roman" panose="02020603050405020304" pitchFamily="18" charset="0"/>
                <a:ea typeface="DengXian" panose="02010600030101010101" pitchFamily="2" charset="-122"/>
              </a:rPr>
              <a:t>ascended the throne of Ireland A.M. 3236 (roughly 524 BCE) (1825: 147). This is based on the 11</a:t>
            </a:r>
            <a:r>
              <a:rPr lang="en-GB" sz="1800" baseline="30000" dirty="0">
                <a:effectLst/>
                <a:latin typeface="Times New Roman" panose="02020603050405020304" pitchFamily="18" charset="0"/>
                <a:ea typeface="DengXian" panose="02010600030101010101" pitchFamily="2" charset="-122"/>
              </a:rPr>
              <a:t>th</a:t>
            </a:r>
            <a:r>
              <a:rPr lang="en-GB" sz="1800" dirty="0">
                <a:effectLst/>
                <a:latin typeface="Times New Roman" panose="02020603050405020304" pitchFamily="18" charset="0"/>
                <a:ea typeface="DengXian" panose="02010600030101010101" pitchFamily="2" charset="-122"/>
              </a:rPr>
              <a:t> century synthetic work </a:t>
            </a:r>
            <a:r>
              <a:rPr lang="en-GB" sz="1800" i="1" dirty="0" err="1">
                <a:effectLst/>
                <a:latin typeface="Times New Roman" panose="02020603050405020304" pitchFamily="18" charset="0"/>
                <a:ea typeface="DengXian" panose="02010600030101010101" pitchFamily="2" charset="-122"/>
              </a:rPr>
              <a:t>Lebor</a:t>
            </a:r>
            <a:r>
              <a:rPr lang="en-GB" sz="1800" i="1" dirty="0">
                <a:effectLst/>
                <a:latin typeface="Times New Roman" panose="02020603050405020304" pitchFamily="18" charset="0"/>
                <a:ea typeface="DengXian" panose="02010600030101010101" pitchFamily="2" charset="-122"/>
              </a:rPr>
              <a:t> </a:t>
            </a:r>
            <a:r>
              <a:rPr lang="en-GB" sz="1800" i="1" dirty="0" err="1">
                <a:effectLst/>
                <a:latin typeface="Times New Roman" panose="02020603050405020304" pitchFamily="18" charset="0"/>
                <a:ea typeface="DengXian" panose="02010600030101010101" pitchFamily="2" charset="-122"/>
              </a:rPr>
              <a:t>Gabála</a:t>
            </a:r>
            <a:r>
              <a:rPr lang="en-GB" sz="1800" dirty="0">
                <a:effectLst/>
                <a:latin typeface="Times New Roman" panose="02020603050405020304" pitchFamily="18" charset="0"/>
                <a:ea typeface="DengXian" panose="02010600030101010101" pitchFamily="2" charset="-122"/>
              </a:rPr>
              <a:t> </a:t>
            </a:r>
            <a:r>
              <a:rPr lang="en-GB" sz="1800" i="1" dirty="0" err="1">
                <a:effectLst/>
                <a:latin typeface="Times New Roman" panose="02020603050405020304" pitchFamily="18" charset="0"/>
                <a:ea typeface="DengXian" panose="02010600030101010101" pitchFamily="2" charset="-122"/>
              </a:rPr>
              <a:t>Érenn</a:t>
            </a:r>
            <a:r>
              <a:rPr lang="en-GB" sz="1800" i="1" dirty="0">
                <a:effectLst/>
                <a:latin typeface="Times New Roman" panose="02020603050405020304" pitchFamily="18" charset="0"/>
                <a:ea typeface="DengXian" panose="02010600030101010101" pitchFamily="2" charset="-122"/>
              </a:rPr>
              <a:t> </a:t>
            </a:r>
            <a:r>
              <a:rPr lang="en-GB" sz="1800" dirty="0">
                <a:effectLst/>
                <a:latin typeface="Times New Roman" panose="02020603050405020304" pitchFamily="18" charset="0"/>
                <a:ea typeface="DengXian" panose="02010600030101010101" pitchFamily="2" charset="-122"/>
              </a:rPr>
              <a:t>‘The Book of Invasion of Ireland’ which strove to graft native historical accounts onto the Classical-Christian world history, and it is no longer credited by modern scholars for its truth value. </a:t>
            </a:r>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16</a:t>
            </a:fld>
            <a:endParaRPr lang="en-US"/>
          </a:p>
        </p:txBody>
      </p:sp>
    </p:spTree>
    <p:extLst>
      <p:ext uri="{BB962C8B-B14F-4D97-AF65-F5344CB8AC3E}">
        <p14:creationId xmlns:p14="http://schemas.microsoft.com/office/powerpoint/2010/main" val="2145505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DengXian" panose="02010600030101010101" pitchFamily="2" charset="-122"/>
              </a:rPr>
              <a:t>Hancock, on the other hand, is convinced by the pseudo-historical prologue to the compilation of </a:t>
            </a:r>
            <a:r>
              <a:rPr lang="en-GB" sz="1800" i="1" dirty="0" err="1">
                <a:effectLst/>
                <a:latin typeface="Times New Roman" panose="02020603050405020304" pitchFamily="18" charset="0"/>
                <a:ea typeface="DengXian" panose="02010600030101010101" pitchFamily="2" charset="-122"/>
              </a:rPr>
              <a:t>Senchas</a:t>
            </a:r>
            <a:r>
              <a:rPr lang="en-GB" sz="1800" i="1" dirty="0">
                <a:effectLst/>
                <a:latin typeface="Times New Roman" panose="02020603050405020304" pitchFamily="18" charset="0"/>
                <a:ea typeface="DengXian" panose="02010600030101010101" pitchFamily="2" charset="-122"/>
              </a:rPr>
              <a:t> </a:t>
            </a:r>
            <a:r>
              <a:rPr lang="en-GB" sz="1800" i="1" dirty="0" err="1">
                <a:effectLst/>
                <a:latin typeface="Times New Roman" panose="02020603050405020304" pitchFamily="18" charset="0"/>
                <a:ea typeface="DengXian" panose="02010600030101010101" pitchFamily="2" charset="-122"/>
              </a:rPr>
              <a:t>Már</a:t>
            </a:r>
            <a:r>
              <a:rPr lang="en-GB" sz="1800" dirty="0">
                <a:effectLst/>
                <a:latin typeface="Times New Roman" panose="02020603050405020304" pitchFamily="18" charset="0"/>
                <a:ea typeface="DengXian" panose="02010600030101010101" pitchFamily="2" charset="-122"/>
              </a:rPr>
              <a:t>, on which the first two volumes of Ancient Laws are based, that the main body of early Irish law was compiled under the instruction of St. Patrick in the 5</a:t>
            </a:r>
            <a:r>
              <a:rPr lang="en-GB" sz="1800" baseline="30000" dirty="0">
                <a:effectLst/>
                <a:latin typeface="Times New Roman" panose="02020603050405020304" pitchFamily="18" charset="0"/>
                <a:ea typeface="DengXian" panose="02010600030101010101" pitchFamily="2" charset="-122"/>
              </a:rPr>
              <a:t>th</a:t>
            </a:r>
            <a:r>
              <a:rPr lang="en-GB" sz="1800" dirty="0">
                <a:effectLst/>
                <a:latin typeface="Times New Roman" panose="02020603050405020304" pitchFamily="18" charset="0"/>
                <a:ea typeface="DengXian" panose="02010600030101010101" pitchFamily="2" charset="-122"/>
              </a:rPr>
              <a:t> century. Although this sounds more credible than an Iron-age sage king, the proposal is still not supported by the latest linguistic analysis, which dates the earliest stratum of Irish law texts to the 7</a:t>
            </a:r>
            <a:r>
              <a:rPr lang="en-GB" sz="1800" baseline="30000" dirty="0">
                <a:effectLst/>
                <a:latin typeface="Times New Roman" panose="02020603050405020304" pitchFamily="18" charset="0"/>
                <a:ea typeface="DengXian" panose="02010600030101010101" pitchFamily="2" charset="-122"/>
              </a:rPr>
              <a:t>th</a:t>
            </a:r>
            <a:r>
              <a:rPr lang="en-GB" sz="1800" dirty="0">
                <a:effectLst/>
                <a:latin typeface="Times New Roman" panose="02020603050405020304" pitchFamily="18" charset="0"/>
                <a:ea typeface="DengXian" panose="02010600030101010101" pitchFamily="2" charset="-122"/>
              </a:rPr>
              <a:t> century. Moreover, the whole St. Patrick-as-legislator story stenches of medieval endeavour to promote St. Patrick as the national saint, and it is believed nowadays that </a:t>
            </a:r>
            <a:r>
              <a:rPr lang="en-GB" sz="1800" i="1" dirty="0" err="1">
                <a:effectLst/>
                <a:latin typeface="Times New Roman" panose="02020603050405020304" pitchFamily="18" charset="0"/>
                <a:ea typeface="DengXian" panose="02010600030101010101" pitchFamily="2" charset="-122"/>
              </a:rPr>
              <a:t>Senchas</a:t>
            </a:r>
            <a:r>
              <a:rPr lang="en-GB" sz="1800" i="1" dirty="0">
                <a:effectLst/>
                <a:latin typeface="Times New Roman" panose="02020603050405020304" pitchFamily="18" charset="0"/>
                <a:ea typeface="DengXian" panose="02010600030101010101" pitchFamily="2" charset="-122"/>
              </a:rPr>
              <a:t> </a:t>
            </a:r>
            <a:r>
              <a:rPr lang="en-GB" sz="1800" i="1" dirty="0" err="1">
                <a:effectLst/>
                <a:latin typeface="Times New Roman" panose="02020603050405020304" pitchFamily="18" charset="0"/>
                <a:ea typeface="DengXian" panose="02010600030101010101" pitchFamily="2" charset="-122"/>
              </a:rPr>
              <a:t>Már</a:t>
            </a:r>
            <a:r>
              <a:rPr lang="en-GB" sz="1800" i="1" dirty="0">
                <a:effectLst/>
                <a:latin typeface="Times New Roman" panose="02020603050405020304" pitchFamily="18" charset="0"/>
                <a:ea typeface="DengXian" panose="02010600030101010101" pitchFamily="2" charset="-122"/>
              </a:rPr>
              <a:t> </a:t>
            </a:r>
            <a:r>
              <a:rPr lang="en-GB" sz="1800" dirty="0">
                <a:effectLst/>
                <a:latin typeface="Times New Roman" panose="02020603050405020304" pitchFamily="18" charset="0"/>
                <a:ea typeface="DengXian" panose="02010600030101010101" pitchFamily="2" charset="-122"/>
              </a:rPr>
              <a:t>itself was a product of an ambitious Armagh in the late 7</a:t>
            </a:r>
            <a:r>
              <a:rPr lang="en-GB" sz="1800" baseline="30000" dirty="0">
                <a:effectLst/>
                <a:latin typeface="Times New Roman" panose="02020603050405020304" pitchFamily="18" charset="0"/>
                <a:ea typeface="DengXian" panose="02010600030101010101" pitchFamily="2" charset="-122"/>
              </a:rPr>
              <a:t>th</a:t>
            </a:r>
            <a:r>
              <a:rPr lang="en-GB" sz="1800" dirty="0">
                <a:effectLst/>
                <a:latin typeface="Times New Roman" panose="02020603050405020304" pitchFamily="18" charset="0"/>
                <a:ea typeface="DengXian" panose="02010600030101010101" pitchFamily="2" charset="-122"/>
              </a:rPr>
              <a:t> century (Charles-Edwards 2021).</a:t>
            </a:r>
            <a:r>
              <a:rPr lang="en-IE" dirty="0">
                <a:effectLst/>
              </a:rPr>
              <a:t> </a:t>
            </a:r>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17</a:t>
            </a:fld>
            <a:endParaRPr lang="en-US"/>
          </a:p>
        </p:txBody>
      </p:sp>
    </p:spTree>
    <p:extLst>
      <p:ext uri="{BB962C8B-B14F-4D97-AF65-F5344CB8AC3E}">
        <p14:creationId xmlns:p14="http://schemas.microsoft.com/office/powerpoint/2010/main" val="179685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Times New Roman" panose="02020603050405020304" pitchFamily="18" charset="0"/>
                <a:ea typeface="DengXian" panose="02010600030101010101" pitchFamily="2" charset="-122"/>
              </a:rPr>
              <a:t>The image of an ancient, pagan and sacrosanct law suffers a further blow since the 1980s, because of the so-called ‘anti-nativist’ programme. In many ways, this programme is completely justified in its claim that the early Irish law and literature are largely shaped by Latinate Christian learning, and that the assumed ‘pagan, oral and prehistorical’ origins for such texts are mostly illusory (</a:t>
            </a:r>
            <a:r>
              <a:rPr lang="en-IE" sz="1800" dirty="0" err="1">
                <a:effectLst/>
                <a:latin typeface="Times New Roman" panose="02020603050405020304" pitchFamily="18" charset="0"/>
                <a:ea typeface="DengXian" panose="02010600030101010101" pitchFamily="2" charset="-122"/>
              </a:rPr>
              <a:t>Ó</a:t>
            </a:r>
            <a:r>
              <a:rPr lang="en-IE" sz="1800" dirty="0">
                <a:effectLst/>
                <a:latin typeface="Times New Roman" panose="02020603050405020304" pitchFamily="18" charset="0"/>
                <a:ea typeface="DengXian" panose="02010600030101010101" pitchFamily="2" charset="-122"/>
              </a:rPr>
              <a:t> </a:t>
            </a:r>
            <a:r>
              <a:rPr lang="en-IE" sz="1800" dirty="0" err="1">
                <a:effectLst/>
                <a:latin typeface="Times New Roman" panose="02020603050405020304" pitchFamily="18" charset="0"/>
                <a:ea typeface="DengXian" panose="02010600030101010101" pitchFamily="2" charset="-122"/>
              </a:rPr>
              <a:t>Cathasaigh</a:t>
            </a:r>
            <a:r>
              <a:rPr lang="en-IE" sz="1800" dirty="0">
                <a:effectLst/>
                <a:latin typeface="Times New Roman" panose="02020603050405020304" pitchFamily="18" charset="0"/>
                <a:ea typeface="DengXian" panose="02010600030101010101" pitchFamily="2" charset="-122"/>
              </a:rPr>
              <a:t> 1996, McCone 1994, inter alia). Liam Breatnach has proven that the highly alliterated non-rhyming verses known as </a:t>
            </a:r>
            <a:r>
              <a:rPr lang="en-IE" sz="1800" i="1" dirty="0" err="1">
                <a:effectLst/>
                <a:latin typeface="Times New Roman" panose="02020603050405020304" pitchFamily="18" charset="0"/>
                <a:ea typeface="DengXian" panose="02010600030101010101" pitchFamily="2" charset="-122"/>
              </a:rPr>
              <a:t>rosc</a:t>
            </a:r>
            <a:r>
              <a:rPr lang="en-IE" sz="1800" dirty="0">
                <a:effectLst/>
                <a:latin typeface="Times New Roman" panose="02020603050405020304" pitchFamily="18" charset="0"/>
                <a:ea typeface="DengXian" panose="02010600030101010101" pitchFamily="2" charset="-122"/>
              </a:rPr>
              <a:t> in some law tracts, which had long been regarded as orally transmitted, are actually adapted from Latin canon law texts (1984). And more evidence came to light showing the heavy influence of Christian and Latinate grammatical learning on the structure, wording and attitude of early Irish law. This is certainly not a very conductive environment for studying the prehistoric legal institutions.</a:t>
            </a:r>
          </a:p>
          <a:p>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18</a:t>
            </a:fld>
            <a:endParaRPr lang="en-US"/>
          </a:p>
        </p:txBody>
      </p:sp>
    </p:spTree>
    <p:extLst>
      <p:ext uri="{BB962C8B-B14F-4D97-AF65-F5344CB8AC3E}">
        <p14:creationId xmlns:p14="http://schemas.microsoft.com/office/powerpoint/2010/main" val="119236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Scholars have long realized that any discussion on the nature and significance of early Irish law depends on the correct reading and interpretation of the texts. And since the AL edition is dissatisfactory, scholars have been engaged with re-editing the law texts since the early </a:t>
            </a:r>
            <a:r>
              <a:rPr lang="en-US"/>
              <a:t>20</a:t>
            </a:r>
            <a:r>
              <a:rPr lang="en-US" baseline="30000"/>
              <a:t>th</a:t>
            </a:r>
            <a:r>
              <a:rPr lang="en-US"/>
              <a:t> century</a:t>
            </a:r>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19</a:t>
            </a:fld>
            <a:endParaRPr lang="en-US"/>
          </a:p>
        </p:txBody>
      </p:sp>
    </p:spTree>
    <p:extLst>
      <p:ext uri="{BB962C8B-B14F-4D97-AF65-F5344CB8AC3E}">
        <p14:creationId xmlns:p14="http://schemas.microsoft.com/office/powerpoint/2010/main" val="389635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Times New Roman" panose="02020603050405020304" pitchFamily="18" charset="0"/>
                <a:ea typeface="DengXian" panose="02010600030101010101" pitchFamily="2" charset="-122"/>
              </a:rPr>
              <a:t>Firstly, early Irish law is modelled upon small-scaled land-owning male agriculturalists. Most of the rules evolve around the daily life of such a free farmer: shared-ploughing, transaction of cattle, neighbourhood law, even bee-keeping. There is very little content about town-life, royal court, commerce and sea-faring. Secondly, this law operates in a society where public power is weak or almost non-existent. Disputes are settled either between individuals, or between extended kindreds. A very complicated system of pledge, suretyship and procedural rituals has been developed to ascertain that obligations are fulfilled and rights are secured. Kings do not have automatic jurisdiction over disputes in his kingdom, at least in the early Middle Ages; there is no constant setting of administration or court, no marshals or prisons. Thirdly, most offences are regarded as private tort, instead of violation of sovereign’s peace or public order, and thus are punished by recompense to the victim or their families. Offences ranging from homicide to theft, trespass by animals to misuse of mills, satire to unlawful divorce are therefore measured in terms of its gravity or the ‘honour-price’ of the person involved and accordingly compensated. Fourthly, this system is highly hierarchical, dividing persons into multiple ranks of different worth according to their financial status and professions. The land-owning freemen have their ranks, while the professionals, such as poets and physicians, have their own ranks, and clergy naturally have theirs. The rank decides not only one’s ‘honour-price’, but also one’s clothing, size of house, ability of protection, weight of oath, limit of guarantee, all the way to whether he or she is entitled to butter on a sick-leave.</a:t>
            </a:r>
          </a:p>
          <a:p>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6</a:t>
            </a:fld>
            <a:endParaRPr lang="en-US"/>
          </a:p>
        </p:txBody>
      </p:sp>
    </p:spTree>
    <p:extLst>
      <p:ext uri="{BB962C8B-B14F-4D97-AF65-F5344CB8AC3E}">
        <p14:creationId xmlns:p14="http://schemas.microsoft.com/office/powerpoint/2010/main" val="3375147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effectLst/>
                <a:latin typeface="Times New Roman" panose="02020603050405020304" pitchFamily="18" charset="0"/>
                <a:ea typeface="DengXian" panose="02010600030101010101" pitchFamily="2" charset="-122"/>
              </a:rPr>
              <a:t>By the end of the 17th century, when Edward </a:t>
            </a:r>
            <a:r>
              <a:rPr lang="en-IE" sz="1800" dirty="0" err="1">
                <a:effectLst/>
                <a:latin typeface="Times New Roman" panose="02020603050405020304" pitchFamily="18" charset="0"/>
                <a:ea typeface="DengXian" panose="02010600030101010101" pitchFamily="2" charset="-122"/>
              </a:rPr>
              <a:t>Lhuyd</a:t>
            </a:r>
            <a:r>
              <a:rPr lang="en-IE" sz="1800" dirty="0">
                <a:effectLst/>
                <a:latin typeface="Times New Roman" panose="02020603050405020304" pitchFamily="18" charset="0"/>
                <a:ea typeface="DengXian" panose="02010600030101010101" pitchFamily="2" charset="-122"/>
              </a:rPr>
              <a:t> visited Ireland, the study of early Irish law had had been discontinued: families that previous produced generations of legal scholars who transmitted and interpreted the texts had all turned to other trades, and legal manuscripts were being sold or discarded as useless scraps. In 1824, when Edward O’Reilly delivered the monumental essay </a:t>
            </a:r>
            <a:r>
              <a:rPr lang="en-GB" sz="1800" dirty="0">
                <a:effectLst/>
                <a:latin typeface="Times New Roman" panose="02020603050405020304" pitchFamily="18" charset="0"/>
                <a:ea typeface="DengXian" panose="02010600030101010101" pitchFamily="2" charset="-122"/>
              </a:rPr>
              <a:t>‘on the nature and influence of the Ancient Irish Institutes’ to the Royal Irish Academy (O’Reilly 1825), he had to prove to those learned authorities that the ancient Irish actually had written laws – using the manuscripts that </a:t>
            </a:r>
            <a:r>
              <a:rPr lang="en-GB" sz="1800" dirty="0" err="1">
                <a:effectLst/>
                <a:latin typeface="Times New Roman" panose="02020603050405020304" pitchFamily="18" charset="0"/>
                <a:ea typeface="DengXian" panose="02010600030101010101" pitchFamily="2" charset="-122"/>
              </a:rPr>
              <a:t>Lhuyd</a:t>
            </a:r>
            <a:r>
              <a:rPr lang="en-GB" sz="1800" dirty="0">
                <a:effectLst/>
                <a:latin typeface="Times New Roman" panose="02020603050405020304" pitchFamily="18" charset="0"/>
                <a:ea typeface="DengXian" panose="02010600030101010101" pitchFamily="2" charset="-122"/>
              </a:rPr>
              <a:t> salvaged from oblivion a century ago. O’Reilly also pointed out to those pompous colonial minds, no doubt correctly, that the Irish institutions that the latter disdained were actually similar to the venerable laws of the Romans, the Greeks, and the Germanic peoples – the very ancestors of the Englishmen themselves</a:t>
            </a:r>
            <a:r>
              <a:rPr lang="en-IE" dirty="0">
                <a:effectLst/>
              </a:rPr>
              <a:t> </a:t>
            </a:r>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8</a:t>
            </a:fld>
            <a:endParaRPr lang="en-US"/>
          </a:p>
        </p:txBody>
      </p:sp>
    </p:spTree>
    <p:extLst>
      <p:ext uri="{BB962C8B-B14F-4D97-AF65-F5344CB8AC3E}">
        <p14:creationId xmlns:p14="http://schemas.microsoft.com/office/powerpoint/2010/main" val="1686343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Times New Roman" panose="02020603050405020304" pitchFamily="18" charset="0"/>
                <a:ea typeface="DengXian" panose="02010600030101010101" pitchFamily="2" charset="-122"/>
              </a:rPr>
              <a:t>O’Reilly’s award-winning essay coincided with the establishment of the Irish Ordinance Survey in the same year, and there was certainly a growing interest of the British Empire in understanding the geography and the local customs of the Irish, although, unlike what was done in British India, there was no intention of reviving the ancient law codes for the governance of the Irish. Rather, like in the first modern edition of the Welsh law texts, Aneurin Owen’s </a:t>
            </a:r>
            <a:r>
              <a:rPr lang="en-IE" sz="1800" i="1" dirty="0">
                <a:effectLst/>
                <a:latin typeface="Times New Roman" panose="02020603050405020304" pitchFamily="18" charset="0"/>
                <a:ea typeface="DengXian" panose="02010600030101010101" pitchFamily="2" charset="-122"/>
              </a:rPr>
              <a:t>Ancient Laws and Institutes of Wales</a:t>
            </a:r>
            <a:r>
              <a:rPr lang="en-IE" sz="1800" dirty="0">
                <a:effectLst/>
                <a:latin typeface="Times New Roman" panose="02020603050405020304" pitchFamily="18" charset="0"/>
                <a:ea typeface="DengXian" panose="02010600030101010101" pitchFamily="2" charset="-122"/>
              </a:rPr>
              <a:t> (1841) (Roberts 2021), the interest is more scholarly, one of the concerns being for politicians to understand ‘the anomalies of Irish character’ (McDonough 2014). In any case, the project to edit and translate the existing early Irish law texts went underway since 1852, and six volumes of </a:t>
            </a:r>
            <a:r>
              <a:rPr lang="en-IE" sz="1800" i="1" dirty="0">
                <a:effectLst/>
                <a:latin typeface="Times New Roman" panose="02020603050405020304" pitchFamily="18" charset="0"/>
                <a:ea typeface="DengXian" panose="02010600030101010101" pitchFamily="2" charset="-122"/>
              </a:rPr>
              <a:t>Ancient Laws and Institutions of Ireland </a:t>
            </a:r>
            <a:r>
              <a:rPr lang="en-IE" sz="1800" dirty="0">
                <a:effectLst/>
                <a:latin typeface="Times New Roman" panose="02020603050405020304" pitchFamily="18" charset="0"/>
                <a:ea typeface="DengXian" panose="02010600030101010101" pitchFamily="2" charset="-122"/>
              </a:rPr>
              <a:t>(1865-1901) were published. Although the project was not overseen by capable scholars during most of its lifetime, and the edition and translation are known to be full of flaws since its publication, the volumes made a sensational appearance and have greatly shaped the discourse of early Irish law for decades to come.</a:t>
            </a:r>
          </a:p>
          <a:p>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9</a:t>
            </a:fld>
            <a:endParaRPr lang="en-US"/>
          </a:p>
        </p:txBody>
      </p:sp>
    </p:spTree>
    <p:extLst>
      <p:ext uri="{BB962C8B-B14F-4D97-AF65-F5344CB8AC3E}">
        <p14:creationId xmlns:p14="http://schemas.microsoft.com/office/powerpoint/2010/main" val="352053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Times New Roman" panose="02020603050405020304" pitchFamily="18" charset="0"/>
                <a:ea typeface="DengXian" panose="02010600030101010101" pitchFamily="2" charset="-122"/>
              </a:rPr>
              <a:t>When Sir Henry Maine first published his influential </a:t>
            </a:r>
            <a:r>
              <a:rPr lang="en-IE" sz="1800" i="1" dirty="0">
                <a:effectLst/>
                <a:latin typeface="Times New Roman" panose="02020603050405020304" pitchFamily="18" charset="0"/>
                <a:ea typeface="DengXian" panose="02010600030101010101" pitchFamily="2" charset="-122"/>
              </a:rPr>
              <a:t>Ancient Law </a:t>
            </a:r>
            <a:r>
              <a:rPr lang="en-IE" sz="1800" dirty="0">
                <a:effectLst/>
                <a:latin typeface="Times New Roman" panose="02020603050405020304" pitchFamily="18" charset="0"/>
                <a:ea typeface="DengXian" panose="02010600030101010101" pitchFamily="2" charset="-122"/>
              </a:rPr>
              <a:t>in 1861, Irish materials were not yet accessible, and he only vaguely referred to ‘Irish Celtic antiquities, as interpreted by recent inquirers’ (Maine 1880: 214 (10th edition)). However, in his later </a:t>
            </a:r>
            <a:r>
              <a:rPr lang="en-IE" sz="1800" i="1" dirty="0">
                <a:effectLst/>
                <a:latin typeface="Times New Roman" panose="02020603050405020304" pitchFamily="18" charset="0"/>
                <a:ea typeface="DengXian" panose="02010600030101010101" pitchFamily="2" charset="-122"/>
              </a:rPr>
              <a:t>Dissertations on Early Law and Custom</a:t>
            </a:r>
            <a:r>
              <a:rPr lang="en-IE" sz="1800" dirty="0">
                <a:effectLst/>
                <a:latin typeface="Times New Roman" panose="02020603050405020304" pitchFamily="18" charset="0"/>
                <a:ea typeface="DengXian" panose="02010600030101010101" pitchFamily="2" charset="-122"/>
              </a:rPr>
              <a:t> (1883), Maine is already confident enough to claim that ‘here are many…, and he was aware from the </a:t>
            </a:r>
            <a:r>
              <a:rPr lang="en-IE" sz="1800" i="1" dirty="0">
                <a:effectLst/>
                <a:latin typeface="Times New Roman" panose="02020603050405020304" pitchFamily="18" charset="0"/>
                <a:ea typeface="DengXian" panose="02010600030101010101" pitchFamily="2" charset="-122"/>
              </a:rPr>
              <a:t>Ancient Laws and Institutions of Ireland </a:t>
            </a:r>
            <a:r>
              <a:rPr lang="en-IE" sz="1800" dirty="0">
                <a:effectLst/>
                <a:latin typeface="Times New Roman" panose="02020603050405020304" pitchFamily="18" charset="0"/>
                <a:ea typeface="DengXian" panose="02010600030101010101" pitchFamily="2" charset="-122"/>
              </a:rPr>
              <a:t>of ‘the principal Irish law-book, pretending to be a Code and claiming in its preface to have been framed when ‘Theodosius was monarch of the world’, [which] is almost wholly taken up with the law of Distress’ (1883: 374). One of the ‘striking resemblances’ Maine refers to may have come from Hancock’s Preface to the first volume of Ancient Laws and Institutes of Ireland (1865) (xlviii), where Hancock remarks:</a:t>
            </a:r>
          </a:p>
          <a:p>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10</a:t>
            </a:fld>
            <a:endParaRPr lang="en-US"/>
          </a:p>
        </p:txBody>
      </p:sp>
    </p:spTree>
    <p:extLst>
      <p:ext uri="{BB962C8B-B14F-4D97-AF65-F5344CB8AC3E}">
        <p14:creationId xmlns:p14="http://schemas.microsoft.com/office/powerpoint/2010/main" val="35649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800" dirty="0">
                <a:effectLst/>
                <a:latin typeface="Times New Roman" panose="02020603050405020304" pitchFamily="18" charset="0"/>
                <a:ea typeface="DengXian" panose="02010600030101010101" pitchFamily="2" charset="-122"/>
              </a:rPr>
              <a:t>Hancock followed the footstep of O’Reilly in pointing out that the Irish institution of paying </a:t>
            </a:r>
            <a:r>
              <a:rPr lang="en-IE" sz="1800" i="1" dirty="0" err="1">
                <a:effectLst/>
                <a:latin typeface="Times New Roman" panose="02020603050405020304" pitchFamily="18" charset="0"/>
                <a:ea typeface="DengXian" panose="02010600030101010101" pitchFamily="2" charset="-122"/>
              </a:rPr>
              <a:t>éraic</a:t>
            </a:r>
            <a:r>
              <a:rPr lang="en-IE" sz="1800" dirty="0">
                <a:effectLst/>
                <a:latin typeface="Times New Roman" panose="02020603050405020304" pitchFamily="18" charset="0"/>
                <a:ea typeface="DengXian" panose="02010600030101010101" pitchFamily="2" charset="-122"/>
              </a:rPr>
              <a:t> fines to resolve most legal disputes, which is so disdained by the English, is in fact comparable to wergild in Anglo-Saxon laws,  and similar schemes of compensation are found in Salic law, Homer’s works and Germania described by Tacitus (1865: xlix).</a:t>
            </a:r>
            <a:r>
              <a:rPr lang="en-IE" dirty="0">
                <a:effectLst/>
              </a:rPr>
              <a:t> </a:t>
            </a:r>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11</a:t>
            </a:fld>
            <a:endParaRPr lang="en-US"/>
          </a:p>
        </p:txBody>
      </p:sp>
    </p:spTree>
    <p:extLst>
      <p:ext uri="{BB962C8B-B14F-4D97-AF65-F5344CB8AC3E}">
        <p14:creationId xmlns:p14="http://schemas.microsoft.com/office/powerpoint/2010/main" val="318999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DengXian" panose="02010600030101010101" pitchFamily="2" charset="-122"/>
              </a:rPr>
              <a:t>The founding father of modern studies of Old Irish and early Irish law, Rudolf Thurneysen (1857–1940), has been quite cautious in calling early Irish law ‘archaic’. In his 1934 lecture ‘Das </a:t>
            </a:r>
            <a:r>
              <a:rPr lang="en-GB" sz="1800" dirty="0" err="1">
                <a:effectLst/>
                <a:latin typeface="Times New Roman" panose="02020603050405020304" pitchFamily="18" charset="0"/>
                <a:ea typeface="DengXian" panose="02010600030101010101" pitchFamily="2" charset="-122"/>
              </a:rPr>
              <a:t>keltische</a:t>
            </a:r>
            <a:r>
              <a:rPr lang="en-GB" sz="1800" dirty="0">
                <a:effectLst/>
                <a:latin typeface="Times New Roman" panose="02020603050405020304" pitchFamily="18" charset="0"/>
                <a:ea typeface="DengXian" panose="02010600030101010101" pitchFamily="2" charset="-122"/>
              </a:rPr>
              <a:t> </a:t>
            </a:r>
            <a:r>
              <a:rPr lang="en-GB" sz="1800" dirty="0" err="1">
                <a:effectLst/>
                <a:latin typeface="Times New Roman" panose="02020603050405020304" pitchFamily="18" charset="0"/>
                <a:ea typeface="DengXian" panose="02010600030101010101" pitchFamily="2" charset="-122"/>
              </a:rPr>
              <a:t>Recht</a:t>
            </a:r>
            <a:r>
              <a:rPr lang="en-GB" sz="1800" dirty="0">
                <a:effectLst/>
                <a:latin typeface="Times New Roman" panose="02020603050405020304" pitchFamily="18" charset="0"/>
                <a:ea typeface="DengXian" panose="02010600030101010101" pitchFamily="2" charset="-122"/>
              </a:rPr>
              <a:t>’, later translated into English as ‘Celtic Law’ and published in the volume ‘Celtic Law Papers’ (Thurneysen 1971 [1935]), Thurneysen warns us that ‘Irish law is not pure indigenous Celtic law. All the tracts belong to the Christian period, and some of them themselves emphasise the influence of the Church’ (65 [99]). Although he also consents that ‘compared with the law of Wales, Irish law shows…a very primitive, archaic form’ (66 [99]), the relatively ‘archaic’ features include the lack of money (or coinage) as unit of value, the more limited status of women, and the great significance of the kindred (66-67 [99-101]). These by themselves are not particularly rare and can be said even of various contemporary societies from the Maasai to the Mountain Tajiks.</a:t>
            </a:r>
            <a:endParaRPr lang="en-IE" sz="1800" dirty="0">
              <a:effectLst/>
              <a:latin typeface="Times New Roman" panose="02020603050405020304" pitchFamily="18" charset="0"/>
              <a:ea typeface="DengXia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12</a:t>
            </a:fld>
            <a:endParaRPr lang="en-US"/>
          </a:p>
        </p:txBody>
      </p:sp>
    </p:spTree>
    <p:extLst>
      <p:ext uri="{BB962C8B-B14F-4D97-AF65-F5344CB8AC3E}">
        <p14:creationId xmlns:p14="http://schemas.microsoft.com/office/powerpoint/2010/main" val="375244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DengXian" panose="02010600030101010101" pitchFamily="2" charset="-122"/>
              </a:rPr>
              <a:t>One of Thurneysen’s best students, and the leading scholar in early Irish law for the decades to come, D.A. Binchy, delivered a lecture to the British Academy in 1943 (Binchy 1971 [1943]). In this lecture, he examines the early Irish kindred, called </a:t>
            </a:r>
            <a:r>
              <a:rPr lang="en-GB" sz="1800" i="1" dirty="0">
                <a:effectLst/>
                <a:latin typeface="Times New Roman" panose="02020603050405020304" pitchFamily="18" charset="0"/>
                <a:ea typeface="DengXian" panose="02010600030101010101" pitchFamily="2" charset="-122"/>
              </a:rPr>
              <a:t>fine</a:t>
            </a:r>
            <a:r>
              <a:rPr lang="en-GB" sz="1800" dirty="0">
                <a:effectLst/>
                <a:latin typeface="Times New Roman" panose="02020603050405020304" pitchFamily="18" charset="0"/>
                <a:ea typeface="DengXian" panose="02010600030101010101" pitchFamily="2" charset="-122"/>
              </a:rPr>
              <a:t>, and compares it with similar units in ancient Greece, India and Russia which</a:t>
            </a:r>
            <a:r>
              <a:rPr lang="en-IE" sz="1800" dirty="0">
                <a:effectLst/>
                <a:latin typeface="Times New Roman" panose="02020603050405020304" pitchFamily="18" charset="0"/>
                <a:ea typeface="DengXian" panose="02010600030101010101" pitchFamily="2" charset="-122"/>
              </a:rPr>
              <a:t> ‘originally constituted the primary legal, social and economic unit among all the ‘Indo-European’ peoples’ (102 [222]). However, Binchy provides no cognate terms for such units in the peoples he examines, so we cannot be sure whether such units were formed independently under similar historical circumstances, or whether these units actually predate the emergence of ‘Indo-European’. We know that all Indo-European peoples use fire, but it would be unfair to say that using fire is an Indo-European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Times New Roman" panose="02020603050405020304" pitchFamily="18" charset="0"/>
                <a:ea typeface="DengXian" panose="02010600030101010101" pitchFamily="2" charset="-122"/>
              </a:rPr>
              <a:t>The same problem exists for Myles Dillon, a </a:t>
            </a:r>
            <a:r>
              <a:rPr lang="en-IE" sz="1800" dirty="0" err="1">
                <a:effectLst/>
                <a:latin typeface="Times New Roman" panose="02020603050405020304" pitchFamily="18" charset="0"/>
                <a:ea typeface="DengXian" panose="02010600030101010101" pitchFamily="2" charset="-122"/>
              </a:rPr>
              <a:t>Celticist</a:t>
            </a:r>
            <a:r>
              <a:rPr lang="en-IE" sz="1800" dirty="0">
                <a:effectLst/>
                <a:latin typeface="Times New Roman" panose="02020603050405020304" pitchFamily="18" charset="0"/>
                <a:ea typeface="DengXian" panose="02010600030101010101" pitchFamily="2" charset="-122"/>
              </a:rPr>
              <a:t> who took a great interest in Sanskrit, published a monograph named ‘Celts and Aryans’ in 1975. In this work he notes some similarities between early Irish law and ancient Indian laws. The actual practices are summarised and compared, much to the taste of legal historians, for instance, the different types of marriage or the afore-mentioned distraint by fasting. However, no cognates are found on the institutions analysed there, and Dillion assumes the similarities are caused by shared Indo-European heritage, without considering other possibilities I just mentioned.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Times New Roman" panose="02020603050405020304" pitchFamily="18" charset="0"/>
                <a:ea typeface="DengXian" panose="02010600030101010101" pitchFamily="2" charset="-122"/>
              </a:rPr>
              <a:t>Calvert Watkins (1976) examines two legal institutions separated by millennia and thousands of miles, namely the ‘sick-maintenance’ in Irish and Hittite laws, and remarks on the high level of similarities between them. In both traditions, the culprit must take care of the wounded victim, pay for his physician’s fee, and send someone to substitute the victim for his work. Watkins observes that ‘the two systems agree to such a remarkable extent that we must recognize the primitive institution of sick-maintenance as a feature of Indo-European customary law, marginally preserved intact in Irish and Hittite’ (1976: 23). In this case, it is indeed unlikely that the two institutions emerged independently, given their rarity and similarity in detail, but it is not improbable. Cognate terms would be an ideal support, but the closest thing Watkins can get is a proposed connection between the Hittite term for sick-maintenance, </a:t>
            </a:r>
            <a:r>
              <a:rPr lang="en-IE" sz="1800" i="1" dirty="0" err="1">
                <a:effectLst/>
                <a:latin typeface="Times New Roman" panose="02020603050405020304" pitchFamily="18" charset="0"/>
                <a:ea typeface="DengXian" panose="02010600030101010101" pitchFamily="2" charset="-122"/>
              </a:rPr>
              <a:t>šaktāizzi</a:t>
            </a:r>
            <a:r>
              <a:rPr lang="en-IE" sz="1800" dirty="0">
                <a:effectLst/>
                <a:latin typeface="Times New Roman" panose="02020603050405020304" pitchFamily="18" charset="0"/>
                <a:ea typeface="DengXian" panose="02010600030101010101" pitchFamily="2" charset="-122"/>
              </a:rPr>
              <a:t>, and an Old Irish word </a:t>
            </a:r>
            <a:r>
              <a:rPr lang="en-IE" sz="1800" i="1" dirty="0" err="1">
                <a:effectLst/>
                <a:latin typeface="Times New Roman" panose="02020603050405020304" pitchFamily="18" charset="0"/>
                <a:ea typeface="DengXian" panose="02010600030101010101" pitchFamily="2" charset="-122"/>
              </a:rPr>
              <a:t>socht</a:t>
            </a:r>
            <a:r>
              <a:rPr lang="en-IE" sz="1800" dirty="0">
                <a:effectLst/>
                <a:latin typeface="Times New Roman" panose="02020603050405020304" pitchFamily="18" charset="0"/>
                <a:ea typeface="DengXian" panose="02010600030101010101" pitchFamily="2" charset="-122"/>
              </a:rPr>
              <a:t> that glosses Latin </a:t>
            </a:r>
            <a:r>
              <a:rPr lang="en-IE" sz="1800" i="1" dirty="0">
                <a:effectLst/>
                <a:latin typeface="Times New Roman" panose="02020603050405020304" pitchFamily="18" charset="0"/>
                <a:ea typeface="DengXian" panose="02010600030101010101" pitchFamily="2" charset="-122"/>
              </a:rPr>
              <a:t>stupor</a:t>
            </a:r>
            <a:r>
              <a:rPr lang="en-IE" sz="1800" dirty="0">
                <a:effectLst/>
                <a:latin typeface="Times New Roman" panose="02020603050405020304" pitchFamily="18" charset="0"/>
                <a:ea typeface="DengXian" panose="02010600030101010101" pitchFamily="2" charset="-122"/>
              </a:rPr>
              <a:t>.</a:t>
            </a:r>
          </a:p>
          <a:p>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13</a:t>
            </a:fld>
            <a:endParaRPr lang="en-US"/>
          </a:p>
        </p:txBody>
      </p:sp>
    </p:spTree>
    <p:extLst>
      <p:ext uri="{BB962C8B-B14F-4D97-AF65-F5344CB8AC3E}">
        <p14:creationId xmlns:p14="http://schemas.microsoft.com/office/powerpoint/2010/main" val="3523318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800" dirty="0">
                <a:effectLst/>
                <a:latin typeface="Times New Roman" panose="02020603050405020304" pitchFamily="18" charset="0"/>
                <a:ea typeface="DengXian" panose="02010600030101010101" pitchFamily="2" charset="-122"/>
              </a:rPr>
              <a:t>This has proven to be a fruitful approach because some of the cognate terms denote very specific legal institutions, and when similar institutions occur in both the Irish and Welsh legal tradition, and are described with cognate terms, we have to assume that both the practice and the term are inherited from a legal tradition ancestor to both medieval Irish and Welsh law. In other words, they belong to the period before the Goidelic and the Brittonic languages went on their separate paths. Depending on the theory you subscribe to, this could mean ‘Common Insular Celtic’ era or ‘Proto-Celtic’ era. </a:t>
            </a:r>
          </a:p>
          <a:p>
            <a:endParaRPr lang="en-US" dirty="0"/>
          </a:p>
        </p:txBody>
      </p:sp>
      <p:sp>
        <p:nvSpPr>
          <p:cNvPr id="4" name="Slide Number Placeholder 3"/>
          <p:cNvSpPr>
            <a:spLocks noGrp="1"/>
          </p:cNvSpPr>
          <p:nvPr>
            <p:ph type="sldNum" sz="quarter" idx="5"/>
          </p:nvPr>
        </p:nvSpPr>
        <p:spPr/>
        <p:txBody>
          <a:bodyPr/>
          <a:lstStyle/>
          <a:p>
            <a:fld id="{59DF511E-E501-104E-ACCE-1AA1F5A61A00}" type="slidenum">
              <a:rPr lang="en-US" smtClean="0"/>
              <a:t>14</a:t>
            </a:fld>
            <a:endParaRPr lang="en-US"/>
          </a:p>
        </p:txBody>
      </p:sp>
    </p:spTree>
    <p:extLst>
      <p:ext uri="{BB962C8B-B14F-4D97-AF65-F5344CB8AC3E}">
        <p14:creationId xmlns:p14="http://schemas.microsoft.com/office/powerpoint/2010/main" val="1162155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832E309-6BED-6F45-BDF0-2B65A3CE6352}"/>
              </a:ext>
            </a:extLst>
          </p:cNvPr>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cap="none" baseline="0"/>
            </a:lvl1pPr>
          </a:lstStyle>
          <a:p>
            <a:r>
              <a:rPr lang="en-GB"/>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5" name="Date Placeholder 3">
            <a:extLst>
              <a:ext uri="{FF2B5EF4-FFF2-40B4-BE49-F238E27FC236}">
                <a16:creationId xmlns:a16="http://schemas.microsoft.com/office/drawing/2014/main" id="{F9BC792C-C82C-E945-9B47-2994954EF140}"/>
              </a:ext>
            </a:extLst>
          </p:cNvPr>
          <p:cNvSpPr>
            <a:spLocks noGrp="1"/>
          </p:cNvSpPr>
          <p:nvPr>
            <p:ph type="dt" sz="half" idx="10"/>
          </p:nvPr>
        </p:nvSpPr>
        <p:spPr/>
        <p:txBody>
          <a:bodyPr/>
          <a:lstStyle>
            <a:lvl1pPr>
              <a:defRPr/>
            </a:lvl1pPr>
          </a:lstStyle>
          <a:p>
            <a:pPr>
              <a:defRPr/>
            </a:pPr>
            <a:fld id="{FCD84822-9F17-BC4F-8CB7-188A372DE690}" type="datetimeFigureOut">
              <a:rPr lang="en-US"/>
              <a:pPr>
                <a:defRPr/>
              </a:pPr>
              <a:t>11/13/23</a:t>
            </a:fld>
            <a:endParaRPr lang="en-US" dirty="0"/>
          </a:p>
        </p:txBody>
      </p:sp>
      <p:sp>
        <p:nvSpPr>
          <p:cNvPr id="6" name="Footer Placeholder 4">
            <a:extLst>
              <a:ext uri="{FF2B5EF4-FFF2-40B4-BE49-F238E27FC236}">
                <a16:creationId xmlns:a16="http://schemas.microsoft.com/office/drawing/2014/main" id="{3CAE3418-3DE1-F748-A428-942D39486A07}"/>
              </a:ext>
            </a:extLst>
          </p:cNvPr>
          <p:cNvSpPr>
            <a:spLocks noGrp="1"/>
          </p:cNvSpPr>
          <p:nvPr>
            <p:ph type="ftr" sz="quarter" idx="11"/>
          </p:nvPr>
        </p:nvSpPr>
        <p:spPr>
          <a:xfrm>
            <a:off x="2395538" y="328613"/>
            <a:ext cx="3087687" cy="309562"/>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11BFCF-E972-C743-BF24-70031D5B37BD}"/>
              </a:ext>
            </a:extLst>
          </p:cNvPr>
          <p:cNvSpPr>
            <a:spLocks noGrp="1"/>
          </p:cNvSpPr>
          <p:nvPr>
            <p:ph type="sldNum" sz="quarter" idx="12"/>
          </p:nvPr>
        </p:nvSpPr>
        <p:spPr>
          <a:xfrm>
            <a:off x="1435100" y="798513"/>
            <a:ext cx="801688" cy="504825"/>
          </a:xfrm>
        </p:spPr>
        <p:txBody>
          <a:bodyPr/>
          <a:lstStyle>
            <a:lvl1pPr>
              <a:defRPr/>
            </a:lvl1pPr>
          </a:lstStyle>
          <a:p>
            <a:pPr>
              <a:defRPr/>
            </a:pPr>
            <a:fld id="{20F8D2E5-292C-174E-865D-4BEA9AF84115}" type="slidenum">
              <a:rPr lang="en-US"/>
              <a:pPr>
                <a:defRPr/>
              </a:pPr>
              <a:t>‹#›</a:t>
            </a:fld>
            <a:endParaRPr lang="en-US" dirty="0"/>
          </a:p>
        </p:txBody>
      </p:sp>
    </p:spTree>
    <p:extLst>
      <p:ext uri="{BB962C8B-B14F-4D97-AF65-F5344CB8AC3E}">
        <p14:creationId xmlns:p14="http://schemas.microsoft.com/office/powerpoint/2010/main" val="307380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D09BB91-2ACB-FD4E-83CD-9504A6C1FF55}"/>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C00BC687-8C71-B440-84AB-0EA6C4F8FB58}"/>
              </a:ext>
            </a:extLst>
          </p:cNvPr>
          <p:cNvSpPr>
            <a:spLocks noGrp="1"/>
          </p:cNvSpPr>
          <p:nvPr>
            <p:ph type="dt" sz="half" idx="10"/>
          </p:nvPr>
        </p:nvSpPr>
        <p:spPr/>
        <p:txBody>
          <a:bodyPr/>
          <a:lstStyle>
            <a:lvl1pPr>
              <a:defRPr/>
            </a:lvl1pPr>
          </a:lstStyle>
          <a:p>
            <a:pPr>
              <a:defRPr/>
            </a:pPr>
            <a:fld id="{40FC7006-8A51-A149-AEC0-4359CCCB4211}" type="datetimeFigureOut">
              <a:rPr lang="en-US"/>
              <a:pPr>
                <a:defRPr/>
              </a:pPr>
              <a:t>11/13/23</a:t>
            </a:fld>
            <a:endParaRPr lang="en-US" dirty="0"/>
          </a:p>
        </p:txBody>
      </p:sp>
      <p:sp>
        <p:nvSpPr>
          <p:cNvPr id="6" name="Footer Placeholder 4">
            <a:extLst>
              <a:ext uri="{FF2B5EF4-FFF2-40B4-BE49-F238E27FC236}">
                <a16:creationId xmlns:a16="http://schemas.microsoft.com/office/drawing/2014/main" id="{DB9F2629-5736-5D45-8DFE-7A64062EEB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9108DE-65C3-054B-BB49-F00680971047}"/>
              </a:ext>
            </a:extLst>
          </p:cNvPr>
          <p:cNvSpPr>
            <a:spLocks noGrp="1"/>
          </p:cNvSpPr>
          <p:nvPr>
            <p:ph type="sldNum" sz="quarter" idx="12"/>
          </p:nvPr>
        </p:nvSpPr>
        <p:spPr/>
        <p:txBody>
          <a:bodyPr/>
          <a:lstStyle>
            <a:lvl1pPr>
              <a:defRPr/>
            </a:lvl1pPr>
          </a:lstStyle>
          <a:p>
            <a:pPr>
              <a:defRPr/>
            </a:pPr>
            <a:fld id="{0018B602-E591-C047-91B2-E6F6F86F1004}" type="slidenum">
              <a:rPr lang="en-US"/>
              <a:pPr>
                <a:defRPr/>
              </a:pPr>
              <a:t>‹#›</a:t>
            </a:fld>
            <a:endParaRPr lang="en-US" dirty="0"/>
          </a:p>
        </p:txBody>
      </p:sp>
    </p:spTree>
    <p:extLst>
      <p:ext uri="{BB962C8B-B14F-4D97-AF65-F5344CB8AC3E}">
        <p14:creationId xmlns:p14="http://schemas.microsoft.com/office/powerpoint/2010/main" val="289547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4AE643E-1D6D-F845-B710-2057F130C272}"/>
              </a:ext>
            </a:extLst>
          </p:cNvPr>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D4006659-39F4-C24C-804F-992FA003CD22}"/>
              </a:ext>
            </a:extLst>
          </p:cNvPr>
          <p:cNvSpPr>
            <a:spLocks noGrp="1"/>
          </p:cNvSpPr>
          <p:nvPr>
            <p:ph type="dt" sz="half" idx="10"/>
          </p:nvPr>
        </p:nvSpPr>
        <p:spPr/>
        <p:txBody>
          <a:bodyPr/>
          <a:lstStyle>
            <a:lvl1pPr>
              <a:defRPr/>
            </a:lvl1pPr>
          </a:lstStyle>
          <a:p>
            <a:pPr>
              <a:defRPr/>
            </a:pPr>
            <a:fld id="{53E9B90E-A60C-7A4C-8ED8-0BE073280F16}" type="datetimeFigureOut">
              <a:rPr lang="en-US"/>
              <a:pPr>
                <a:defRPr/>
              </a:pPr>
              <a:t>11/13/23</a:t>
            </a:fld>
            <a:endParaRPr lang="en-US" dirty="0"/>
          </a:p>
        </p:txBody>
      </p:sp>
      <p:sp>
        <p:nvSpPr>
          <p:cNvPr id="6" name="Footer Placeholder 4">
            <a:extLst>
              <a:ext uri="{FF2B5EF4-FFF2-40B4-BE49-F238E27FC236}">
                <a16:creationId xmlns:a16="http://schemas.microsoft.com/office/drawing/2014/main" id="{20E1C1B6-AF40-FD43-B889-8E7C880EE2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15DC99-D9D9-0E45-B2B6-7103A5238767}"/>
              </a:ext>
            </a:extLst>
          </p:cNvPr>
          <p:cNvSpPr>
            <a:spLocks noGrp="1"/>
          </p:cNvSpPr>
          <p:nvPr>
            <p:ph type="sldNum" sz="quarter" idx="12"/>
          </p:nvPr>
        </p:nvSpPr>
        <p:spPr/>
        <p:txBody>
          <a:bodyPr/>
          <a:lstStyle>
            <a:lvl1pPr>
              <a:defRPr/>
            </a:lvl1pPr>
          </a:lstStyle>
          <a:p>
            <a:pPr>
              <a:defRPr/>
            </a:pPr>
            <a:fld id="{5FED4420-2442-0A4C-9850-1AF4F1BF71E4}" type="slidenum">
              <a:rPr lang="en-US"/>
              <a:pPr>
                <a:defRPr/>
              </a:pPr>
              <a:t>‹#›</a:t>
            </a:fld>
            <a:endParaRPr lang="en-US" dirty="0"/>
          </a:p>
        </p:txBody>
      </p:sp>
    </p:spTree>
    <p:extLst>
      <p:ext uri="{BB962C8B-B14F-4D97-AF65-F5344CB8AC3E}">
        <p14:creationId xmlns:p14="http://schemas.microsoft.com/office/powerpoint/2010/main" val="4230964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A432AB0-867D-794E-8CAA-8877B7472464}"/>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lvl1pPr>
              <a:defRPr cap="none" baseline="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3">
            <a:extLst>
              <a:ext uri="{FF2B5EF4-FFF2-40B4-BE49-F238E27FC236}">
                <a16:creationId xmlns:a16="http://schemas.microsoft.com/office/drawing/2014/main" id="{B06A98C1-1427-C440-A1EE-EAFBB0D21615}"/>
              </a:ext>
            </a:extLst>
          </p:cNvPr>
          <p:cNvSpPr>
            <a:spLocks noGrp="1"/>
          </p:cNvSpPr>
          <p:nvPr>
            <p:ph type="dt" sz="half" idx="10"/>
          </p:nvPr>
        </p:nvSpPr>
        <p:spPr/>
        <p:txBody>
          <a:bodyPr/>
          <a:lstStyle>
            <a:lvl1pPr>
              <a:defRPr/>
            </a:lvl1pPr>
          </a:lstStyle>
          <a:p>
            <a:pPr>
              <a:defRPr/>
            </a:pPr>
            <a:fld id="{F12FF63B-0C20-5142-B9EE-7442E9855E2C}" type="datetimeFigureOut">
              <a:rPr lang="en-US"/>
              <a:pPr>
                <a:defRPr/>
              </a:pPr>
              <a:t>11/13/23</a:t>
            </a:fld>
            <a:endParaRPr lang="en-US" dirty="0"/>
          </a:p>
        </p:txBody>
      </p:sp>
      <p:sp>
        <p:nvSpPr>
          <p:cNvPr id="6" name="Footer Placeholder 4">
            <a:extLst>
              <a:ext uri="{FF2B5EF4-FFF2-40B4-BE49-F238E27FC236}">
                <a16:creationId xmlns:a16="http://schemas.microsoft.com/office/drawing/2014/main" id="{B10A43B2-74D5-2048-B896-9BD6931783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1E1C0D-8525-2C4E-B5D3-001CF1161A39}"/>
              </a:ext>
            </a:extLst>
          </p:cNvPr>
          <p:cNvSpPr>
            <a:spLocks noGrp="1"/>
          </p:cNvSpPr>
          <p:nvPr>
            <p:ph type="sldNum" sz="quarter" idx="12"/>
          </p:nvPr>
        </p:nvSpPr>
        <p:spPr/>
        <p:txBody>
          <a:bodyPr/>
          <a:lstStyle>
            <a:lvl1pPr>
              <a:defRPr/>
            </a:lvl1pPr>
          </a:lstStyle>
          <a:p>
            <a:pPr>
              <a:defRPr/>
            </a:pPr>
            <a:fld id="{B11B43F0-045D-6E41-9BEC-FFBD1590FD8C}" type="slidenum">
              <a:rPr lang="en-US"/>
              <a:pPr>
                <a:defRPr/>
              </a:pPr>
              <a:t>‹#›</a:t>
            </a:fld>
            <a:endParaRPr lang="en-US" dirty="0"/>
          </a:p>
        </p:txBody>
      </p:sp>
    </p:spTree>
    <p:extLst>
      <p:ext uri="{BB962C8B-B14F-4D97-AF65-F5344CB8AC3E}">
        <p14:creationId xmlns:p14="http://schemas.microsoft.com/office/powerpoint/2010/main" val="255719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5F1B474-F268-6B42-9C7E-130143169F5C}"/>
              </a:ext>
            </a:extLst>
          </p:cNvPr>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GB"/>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5" name="Date Placeholder 3">
            <a:extLst>
              <a:ext uri="{FF2B5EF4-FFF2-40B4-BE49-F238E27FC236}">
                <a16:creationId xmlns:a16="http://schemas.microsoft.com/office/drawing/2014/main" id="{7F3C118C-299F-1345-AC9F-33A99F310746}"/>
              </a:ext>
            </a:extLst>
          </p:cNvPr>
          <p:cNvSpPr>
            <a:spLocks noGrp="1"/>
          </p:cNvSpPr>
          <p:nvPr>
            <p:ph type="dt" sz="half" idx="10"/>
          </p:nvPr>
        </p:nvSpPr>
        <p:spPr/>
        <p:txBody>
          <a:bodyPr/>
          <a:lstStyle>
            <a:lvl1pPr>
              <a:defRPr/>
            </a:lvl1pPr>
          </a:lstStyle>
          <a:p>
            <a:pPr>
              <a:defRPr/>
            </a:pPr>
            <a:fld id="{C9E44E0B-C7F5-3848-93DD-E2735C20FAE4}" type="datetimeFigureOut">
              <a:rPr lang="en-US"/>
              <a:pPr>
                <a:defRPr/>
              </a:pPr>
              <a:t>11/13/23</a:t>
            </a:fld>
            <a:endParaRPr lang="en-US" dirty="0"/>
          </a:p>
        </p:txBody>
      </p:sp>
      <p:sp>
        <p:nvSpPr>
          <p:cNvPr id="6" name="Footer Placeholder 4">
            <a:extLst>
              <a:ext uri="{FF2B5EF4-FFF2-40B4-BE49-F238E27FC236}">
                <a16:creationId xmlns:a16="http://schemas.microsoft.com/office/drawing/2014/main" id="{C602AF9F-CFDA-6644-8CC9-59A8BA5EF7D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ACB7DE1-7DC9-A147-90DC-014324209066}"/>
              </a:ext>
            </a:extLst>
          </p:cNvPr>
          <p:cNvSpPr>
            <a:spLocks noGrp="1"/>
          </p:cNvSpPr>
          <p:nvPr>
            <p:ph type="sldNum" sz="quarter" idx="12"/>
          </p:nvPr>
        </p:nvSpPr>
        <p:spPr/>
        <p:txBody>
          <a:bodyPr/>
          <a:lstStyle>
            <a:lvl1pPr>
              <a:defRPr/>
            </a:lvl1pPr>
          </a:lstStyle>
          <a:p>
            <a:pPr>
              <a:defRPr/>
            </a:pPr>
            <a:fld id="{762D7C4E-1910-CA4C-A1AA-1D6CD7BE7989}" type="slidenum">
              <a:rPr lang="en-US"/>
              <a:pPr>
                <a:defRPr/>
              </a:pPr>
              <a:t>‹#›</a:t>
            </a:fld>
            <a:endParaRPr lang="en-US" dirty="0"/>
          </a:p>
        </p:txBody>
      </p:sp>
    </p:spTree>
    <p:extLst>
      <p:ext uri="{BB962C8B-B14F-4D97-AF65-F5344CB8AC3E}">
        <p14:creationId xmlns:p14="http://schemas.microsoft.com/office/powerpoint/2010/main" val="270632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2E983E4-6C09-A345-AD48-2C1A280B758D}"/>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Date Placeholder 4">
            <a:extLst>
              <a:ext uri="{FF2B5EF4-FFF2-40B4-BE49-F238E27FC236}">
                <a16:creationId xmlns:a16="http://schemas.microsoft.com/office/drawing/2014/main" id="{43657D6F-D8BF-C344-841E-F0DDDAE6306D}"/>
              </a:ext>
            </a:extLst>
          </p:cNvPr>
          <p:cNvSpPr>
            <a:spLocks noGrp="1"/>
          </p:cNvSpPr>
          <p:nvPr>
            <p:ph type="dt" sz="half" idx="10"/>
          </p:nvPr>
        </p:nvSpPr>
        <p:spPr/>
        <p:txBody>
          <a:bodyPr/>
          <a:lstStyle>
            <a:lvl1pPr>
              <a:defRPr/>
            </a:lvl1pPr>
          </a:lstStyle>
          <a:p>
            <a:pPr>
              <a:defRPr/>
            </a:pPr>
            <a:fld id="{4ABA7345-2BA5-5644-9EB0-713AEB4A51A0}" type="datetimeFigureOut">
              <a:rPr lang="en-US"/>
              <a:pPr>
                <a:defRPr/>
              </a:pPr>
              <a:t>11/13/23</a:t>
            </a:fld>
            <a:endParaRPr lang="en-US" dirty="0"/>
          </a:p>
        </p:txBody>
      </p:sp>
      <p:sp>
        <p:nvSpPr>
          <p:cNvPr id="7" name="Footer Placeholder 5">
            <a:extLst>
              <a:ext uri="{FF2B5EF4-FFF2-40B4-BE49-F238E27FC236}">
                <a16:creationId xmlns:a16="http://schemas.microsoft.com/office/drawing/2014/main" id="{6BEBEB20-6959-6340-9B04-FAD7B59F75B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907A6AC-40EB-9443-BFFA-49675E9F8FFD}"/>
              </a:ext>
            </a:extLst>
          </p:cNvPr>
          <p:cNvSpPr>
            <a:spLocks noGrp="1"/>
          </p:cNvSpPr>
          <p:nvPr>
            <p:ph type="sldNum" sz="quarter" idx="12"/>
          </p:nvPr>
        </p:nvSpPr>
        <p:spPr/>
        <p:txBody>
          <a:bodyPr/>
          <a:lstStyle>
            <a:lvl1pPr>
              <a:defRPr/>
            </a:lvl1pPr>
          </a:lstStyle>
          <a:p>
            <a:pPr>
              <a:defRPr/>
            </a:pPr>
            <a:fld id="{B485158A-65BC-B247-A2C2-1E08DAB932CE}" type="slidenum">
              <a:rPr lang="en-US"/>
              <a:pPr>
                <a:defRPr/>
              </a:pPr>
              <a:t>‹#›</a:t>
            </a:fld>
            <a:endParaRPr lang="en-US" dirty="0"/>
          </a:p>
        </p:txBody>
      </p:sp>
    </p:spTree>
    <p:extLst>
      <p:ext uri="{BB962C8B-B14F-4D97-AF65-F5344CB8AC3E}">
        <p14:creationId xmlns:p14="http://schemas.microsoft.com/office/powerpoint/2010/main" val="300221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36AB5F8E-D55F-BC4C-AC9E-61C85B165E45}"/>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6">
            <a:extLst>
              <a:ext uri="{FF2B5EF4-FFF2-40B4-BE49-F238E27FC236}">
                <a16:creationId xmlns:a16="http://schemas.microsoft.com/office/drawing/2014/main" id="{9ABE863C-A5FA-AE4C-AFA7-F8FF06BB80D7}"/>
              </a:ext>
            </a:extLst>
          </p:cNvPr>
          <p:cNvSpPr>
            <a:spLocks noGrp="1"/>
          </p:cNvSpPr>
          <p:nvPr>
            <p:ph type="dt" sz="half" idx="10"/>
          </p:nvPr>
        </p:nvSpPr>
        <p:spPr/>
        <p:txBody>
          <a:bodyPr/>
          <a:lstStyle>
            <a:lvl1pPr>
              <a:defRPr/>
            </a:lvl1pPr>
          </a:lstStyle>
          <a:p>
            <a:pPr>
              <a:defRPr/>
            </a:pPr>
            <a:fld id="{31A9DE0B-053F-FB48-9C96-8DEA5A339BF9}" type="datetimeFigureOut">
              <a:rPr lang="en-US"/>
              <a:pPr>
                <a:defRPr/>
              </a:pPr>
              <a:t>11/13/23</a:t>
            </a:fld>
            <a:endParaRPr lang="en-US" dirty="0"/>
          </a:p>
        </p:txBody>
      </p:sp>
      <p:sp>
        <p:nvSpPr>
          <p:cNvPr id="9" name="Footer Placeholder 7">
            <a:extLst>
              <a:ext uri="{FF2B5EF4-FFF2-40B4-BE49-F238E27FC236}">
                <a16:creationId xmlns:a16="http://schemas.microsoft.com/office/drawing/2014/main" id="{3595D2FE-E956-D045-8B9B-89CCE643A17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A0ECC9FA-D99B-064A-BB13-E7EBF0F5580B}"/>
              </a:ext>
            </a:extLst>
          </p:cNvPr>
          <p:cNvSpPr>
            <a:spLocks noGrp="1"/>
          </p:cNvSpPr>
          <p:nvPr>
            <p:ph type="sldNum" sz="quarter" idx="12"/>
          </p:nvPr>
        </p:nvSpPr>
        <p:spPr/>
        <p:txBody>
          <a:bodyPr/>
          <a:lstStyle>
            <a:lvl1pPr>
              <a:defRPr/>
            </a:lvl1pPr>
          </a:lstStyle>
          <a:p>
            <a:pPr>
              <a:defRPr/>
            </a:pPr>
            <a:fld id="{9C4CBBA3-183A-F643-91B4-55A0C5DE1D6E}" type="slidenum">
              <a:rPr lang="en-US"/>
              <a:pPr>
                <a:defRPr/>
              </a:pPr>
              <a:t>‹#›</a:t>
            </a:fld>
            <a:endParaRPr lang="en-US" dirty="0"/>
          </a:p>
        </p:txBody>
      </p:sp>
    </p:spTree>
    <p:extLst>
      <p:ext uri="{BB962C8B-B14F-4D97-AF65-F5344CB8AC3E}">
        <p14:creationId xmlns:p14="http://schemas.microsoft.com/office/powerpoint/2010/main" val="283018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B2255F2-76A6-BB49-BACA-91C241386424}"/>
              </a:ext>
            </a:extLst>
          </p:cNvPr>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4" name="Date Placeholder 2">
            <a:extLst>
              <a:ext uri="{FF2B5EF4-FFF2-40B4-BE49-F238E27FC236}">
                <a16:creationId xmlns:a16="http://schemas.microsoft.com/office/drawing/2014/main" id="{B226B232-4B15-2842-B840-466665AD1E2E}"/>
              </a:ext>
            </a:extLst>
          </p:cNvPr>
          <p:cNvSpPr>
            <a:spLocks noGrp="1"/>
          </p:cNvSpPr>
          <p:nvPr>
            <p:ph type="dt" sz="half" idx="10"/>
          </p:nvPr>
        </p:nvSpPr>
        <p:spPr/>
        <p:txBody>
          <a:bodyPr/>
          <a:lstStyle>
            <a:lvl1pPr>
              <a:defRPr/>
            </a:lvl1pPr>
          </a:lstStyle>
          <a:p>
            <a:pPr>
              <a:defRPr/>
            </a:pPr>
            <a:fld id="{851685E6-DE76-A44F-A874-776A69915A15}" type="datetimeFigureOut">
              <a:rPr lang="en-US"/>
              <a:pPr>
                <a:defRPr/>
              </a:pPr>
              <a:t>11/13/23</a:t>
            </a:fld>
            <a:endParaRPr lang="en-US" dirty="0"/>
          </a:p>
        </p:txBody>
      </p:sp>
      <p:sp>
        <p:nvSpPr>
          <p:cNvPr id="5" name="Footer Placeholder 3">
            <a:extLst>
              <a:ext uri="{FF2B5EF4-FFF2-40B4-BE49-F238E27FC236}">
                <a16:creationId xmlns:a16="http://schemas.microsoft.com/office/drawing/2014/main" id="{C93DE945-6648-D64B-B828-37B9054042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810772D1-2AD5-7E4C-8836-B9F599ECB139}"/>
              </a:ext>
            </a:extLst>
          </p:cNvPr>
          <p:cNvSpPr>
            <a:spLocks noGrp="1"/>
          </p:cNvSpPr>
          <p:nvPr>
            <p:ph type="sldNum" sz="quarter" idx="12"/>
          </p:nvPr>
        </p:nvSpPr>
        <p:spPr/>
        <p:txBody>
          <a:bodyPr/>
          <a:lstStyle>
            <a:lvl1pPr>
              <a:defRPr/>
            </a:lvl1pPr>
          </a:lstStyle>
          <a:p>
            <a:pPr>
              <a:defRPr/>
            </a:pPr>
            <a:fld id="{93367520-5825-A443-AF3C-3153445AA3C7}" type="slidenum">
              <a:rPr lang="en-US"/>
              <a:pPr>
                <a:defRPr/>
              </a:pPr>
              <a:t>‹#›</a:t>
            </a:fld>
            <a:endParaRPr lang="en-US" dirty="0"/>
          </a:p>
        </p:txBody>
      </p:sp>
    </p:spTree>
    <p:extLst>
      <p:ext uri="{BB962C8B-B14F-4D97-AF65-F5344CB8AC3E}">
        <p14:creationId xmlns:p14="http://schemas.microsoft.com/office/powerpoint/2010/main" val="120816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BE0A76-2D57-714B-9A3C-EB9638194420}"/>
              </a:ext>
            </a:extLst>
          </p:cNvPr>
          <p:cNvSpPr>
            <a:spLocks noGrp="1"/>
          </p:cNvSpPr>
          <p:nvPr>
            <p:ph type="dt" sz="half" idx="10"/>
          </p:nvPr>
        </p:nvSpPr>
        <p:spPr/>
        <p:txBody>
          <a:bodyPr/>
          <a:lstStyle>
            <a:lvl1pPr>
              <a:defRPr/>
            </a:lvl1pPr>
          </a:lstStyle>
          <a:p>
            <a:pPr>
              <a:defRPr/>
            </a:pPr>
            <a:fld id="{32AB084D-9D84-4143-82A8-4386F25870CD}" type="datetimeFigureOut">
              <a:rPr lang="en-US"/>
              <a:pPr>
                <a:defRPr/>
              </a:pPr>
              <a:t>11/13/23</a:t>
            </a:fld>
            <a:endParaRPr lang="en-US" dirty="0"/>
          </a:p>
        </p:txBody>
      </p:sp>
      <p:sp>
        <p:nvSpPr>
          <p:cNvPr id="3" name="Footer Placeholder 4">
            <a:extLst>
              <a:ext uri="{FF2B5EF4-FFF2-40B4-BE49-F238E27FC236}">
                <a16:creationId xmlns:a16="http://schemas.microsoft.com/office/drawing/2014/main" id="{51FB18DE-998F-7B4A-9399-2E1EE4C264E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2239C2E-71AF-D044-BE78-FDD662A29DA9}"/>
              </a:ext>
            </a:extLst>
          </p:cNvPr>
          <p:cNvSpPr>
            <a:spLocks noGrp="1"/>
          </p:cNvSpPr>
          <p:nvPr>
            <p:ph type="sldNum" sz="quarter" idx="12"/>
          </p:nvPr>
        </p:nvSpPr>
        <p:spPr/>
        <p:txBody>
          <a:bodyPr/>
          <a:lstStyle>
            <a:lvl1pPr>
              <a:defRPr/>
            </a:lvl1pPr>
          </a:lstStyle>
          <a:p>
            <a:pPr>
              <a:defRPr/>
            </a:pPr>
            <a:fld id="{D377E4A3-27F2-2D42-91BE-6579C1141AE0}" type="slidenum">
              <a:rPr lang="en-US"/>
              <a:pPr>
                <a:defRPr/>
              </a:pPr>
              <a:t>‹#›</a:t>
            </a:fld>
            <a:endParaRPr lang="en-US" dirty="0"/>
          </a:p>
        </p:txBody>
      </p:sp>
    </p:spTree>
    <p:extLst>
      <p:ext uri="{BB962C8B-B14F-4D97-AF65-F5344CB8AC3E}">
        <p14:creationId xmlns:p14="http://schemas.microsoft.com/office/powerpoint/2010/main" val="114480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0E6A847-12F0-704E-A586-EAC3F23FE291}"/>
              </a:ext>
            </a:extLst>
          </p:cNvPr>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6" name="Date Placeholder 4">
            <a:extLst>
              <a:ext uri="{FF2B5EF4-FFF2-40B4-BE49-F238E27FC236}">
                <a16:creationId xmlns:a16="http://schemas.microsoft.com/office/drawing/2014/main" id="{71FA7B22-603D-0E46-A08A-8EB52152E350}"/>
              </a:ext>
            </a:extLst>
          </p:cNvPr>
          <p:cNvSpPr>
            <a:spLocks noGrp="1"/>
          </p:cNvSpPr>
          <p:nvPr>
            <p:ph type="dt" sz="half" idx="10"/>
          </p:nvPr>
        </p:nvSpPr>
        <p:spPr/>
        <p:txBody>
          <a:bodyPr/>
          <a:lstStyle>
            <a:lvl1pPr>
              <a:defRPr/>
            </a:lvl1pPr>
          </a:lstStyle>
          <a:p>
            <a:pPr>
              <a:defRPr/>
            </a:pPr>
            <a:fld id="{34EA72B9-E852-5342-BD79-EC838A1D7591}" type="datetimeFigureOut">
              <a:rPr lang="en-US"/>
              <a:pPr>
                <a:defRPr/>
              </a:pPr>
              <a:t>11/13/23</a:t>
            </a:fld>
            <a:endParaRPr lang="en-US" dirty="0"/>
          </a:p>
        </p:txBody>
      </p:sp>
      <p:sp>
        <p:nvSpPr>
          <p:cNvPr id="7" name="Footer Placeholder 5">
            <a:extLst>
              <a:ext uri="{FF2B5EF4-FFF2-40B4-BE49-F238E27FC236}">
                <a16:creationId xmlns:a16="http://schemas.microsoft.com/office/drawing/2014/main" id="{A7327CB3-DEA4-194A-954C-A7BE0554A923}"/>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50E7F467-E129-D245-8B59-15E172FB402B}"/>
              </a:ext>
            </a:extLst>
          </p:cNvPr>
          <p:cNvSpPr>
            <a:spLocks noGrp="1"/>
          </p:cNvSpPr>
          <p:nvPr>
            <p:ph type="sldNum" sz="quarter" idx="12"/>
          </p:nvPr>
        </p:nvSpPr>
        <p:spPr/>
        <p:txBody>
          <a:bodyPr/>
          <a:lstStyle>
            <a:lvl1pPr>
              <a:defRPr/>
            </a:lvl1pPr>
          </a:lstStyle>
          <a:p>
            <a:pPr>
              <a:defRPr/>
            </a:pPr>
            <a:fld id="{E20438B1-1356-7442-92F8-6044DB3BD4F5}" type="slidenum">
              <a:rPr lang="en-US"/>
              <a:pPr>
                <a:defRPr/>
              </a:pPr>
              <a:t>‹#›</a:t>
            </a:fld>
            <a:endParaRPr lang="en-US" dirty="0"/>
          </a:p>
        </p:txBody>
      </p:sp>
    </p:spTree>
    <p:extLst>
      <p:ext uri="{BB962C8B-B14F-4D97-AF65-F5344CB8AC3E}">
        <p14:creationId xmlns:p14="http://schemas.microsoft.com/office/powerpoint/2010/main" val="226582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3">
            <a:extLst>
              <a:ext uri="{FF2B5EF4-FFF2-40B4-BE49-F238E27FC236}">
                <a16:creationId xmlns:a16="http://schemas.microsoft.com/office/drawing/2014/main" id="{C3537269-FA74-D84D-BFF0-BB7B093B8103}"/>
              </a:ext>
            </a:extLst>
          </p:cNvPr>
          <p:cNvGrpSpPr>
            <a:grpSpLocks/>
          </p:cNvGrpSpPr>
          <p:nvPr/>
        </p:nvGrpSpPr>
        <p:grpSpPr bwMode="auto">
          <a:xfrm>
            <a:off x="4995863" y="482600"/>
            <a:ext cx="3511550" cy="5148263"/>
            <a:chOff x="6852919" y="583365"/>
            <a:chExt cx="4681849" cy="5181928"/>
          </a:xfrm>
        </p:grpSpPr>
        <p:sp>
          <p:nvSpPr>
            <p:cNvPr id="6" name="Rectangle 5">
              <a:extLst>
                <a:ext uri="{FF2B5EF4-FFF2-40B4-BE49-F238E27FC236}">
                  <a16:creationId xmlns:a16="http://schemas.microsoft.com/office/drawing/2014/main" id="{5A9ADD08-6D73-A044-AC9F-CBEEE39ECDC6}"/>
                </a:ext>
              </a:extLst>
            </p:cNvPr>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a:extLst>
                <a:ext uri="{FF2B5EF4-FFF2-40B4-BE49-F238E27FC236}">
                  <a16:creationId xmlns:a16="http://schemas.microsoft.com/office/drawing/2014/main" id="{2DE055C3-E46D-5647-ADC1-490CA8012343}"/>
                </a:ext>
              </a:extLst>
            </p:cNvPr>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a:extLst>
              <a:ext uri="{FF2B5EF4-FFF2-40B4-BE49-F238E27FC236}">
                <a16:creationId xmlns:a16="http://schemas.microsoft.com/office/drawing/2014/main" id="{A3209E4D-D2D8-454E-94EA-A3BC09AD8A57}"/>
              </a:ext>
            </a:extLst>
          </p:cNvPr>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9" name="Date Placeholder 4">
            <a:extLst>
              <a:ext uri="{FF2B5EF4-FFF2-40B4-BE49-F238E27FC236}">
                <a16:creationId xmlns:a16="http://schemas.microsoft.com/office/drawing/2014/main" id="{DD1588F2-DF43-3C4D-B738-DC0AEB43D062}"/>
              </a:ext>
            </a:extLst>
          </p:cNvPr>
          <p:cNvSpPr>
            <a:spLocks noGrp="1"/>
          </p:cNvSpPr>
          <p:nvPr>
            <p:ph type="dt" sz="half" idx="10"/>
          </p:nvPr>
        </p:nvSpPr>
        <p:spPr>
          <a:xfrm>
            <a:off x="1436688" y="5470525"/>
            <a:ext cx="3252787" cy="319088"/>
          </a:xfrm>
        </p:spPr>
        <p:txBody>
          <a:bodyPr/>
          <a:lstStyle>
            <a:lvl1pPr algn="l">
              <a:defRPr smtClean="0"/>
            </a:lvl1pPr>
          </a:lstStyle>
          <a:p>
            <a:pPr>
              <a:defRPr/>
            </a:pPr>
            <a:fld id="{6C3EC914-512C-5349-B1AD-F343ECEB0899}" type="datetimeFigureOut">
              <a:rPr lang="en-US"/>
              <a:pPr>
                <a:defRPr/>
              </a:pPr>
              <a:t>11/13/23</a:t>
            </a:fld>
            <a:endParaRPr lang="en-US" dirty="0"/>
          </a:p>
        </p:txBody>
      </p:sp>
      <p:sp>
        <p:nvSpPr>
          <p:cNvPr id="10" name="Footer Placeholder 5">
            <a:extLst>
              <a:ext uri="{FF2B5EF4-FFF2-40B4-BE49-F238E27FC236}">
                <a16:creationId xmlns:a16="http://schemas.microsoft.com/office/drawing/2014/main" id="{080E9A11-78A1-BF4A-8A0B-25A8C593D243}"/>
              </a:ext>
            </a:extLst>
          </p:cNvPr>
          <p:cNvSpPr>
            <a:spLocks noGrp="1"/>
          </p:cNvSpPr>
          <p:nvPr>
            <p:ph type="ftr" sz="quarter" idx="11"/>
          </p:nvPr>
        </p:nvSpPr>
        <p:spPr>
          <a:xfrm>
            <a:off x="1438275" y="319088"/>
            <a:ext cx="3251200" cy="320675"/>
          </a:xfrm>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49F9E824-43A5-F448-9438-F07CB75A265A}"/>
              </a:ext>
            </a:extLst>
          </p:cNvPr>
          <p:cNvSpPr>
            <a:spLocks noGrp="1"/>
          </p:cNvSpPr>
          <p:nvPr>
            <p:ph type="sldNum" sz="quarter" idx="12"/>
          </p:nvPr>
        </p:nvSpPr>
        <p:spPr/>
        <p:txBody>
          <a:bodyPr/>
          <a:lstStyle>
            <a:lvl1pPr>
              <a:defRPr/>
            </a:lvl1pPr>
          </a:lstStyle>
          <a:p>
            <a:pPr>
              <a:defRPr/>
            </a:pPr>
            <a:fld id="{4F37414B-60D1-EA44-820A-E9AB039D923A}" type="slidenum">
              <a:rPr lang="en-US"/>
              <a:pPr>
                <a:defRPr/>
              </a:pPr>
              <a:t>‹#›</a:t>
            </a:fld>
            <a:endParaRPr lang="en-US" dirty="0"/>
          </a:p>
        </p:txBody>
      </p:sp>
    </p:spTree>
    <p:extLst>
      <p:ext uri="{BB962C8B-B14F-4D97-AF65-F5344CB8AC3E}">
        <p14:creationId xmlns:p14="http://schemas.microsoft.com/office/powerpoint/2010/main" val="377905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67FBC6-C791-B842-A24B-9173084403E7}"/>
              </a:ext>
            </a:extLst>
          </p:cNvPr>
          <p:cNvSpPr/>
          <p:nvPr/>
        </p:nvSpPr>
        <p:spPr>
          <a:xfrm>
            <a:off x="0" y="2016125"/>
            <a:ext cx="9144000" cy="43211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a:extLst>
              <a:ext uri="{FF2B5EF4-FFF2-40B4-BE49-F238E27FC236}">
                <a16:creationId xmlns:a16="http://schemas.microsoft.com/office/drawing/2014/main" id="{857F5C07-82B1-CA47-8375-1ABFD4ABCF4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343650"/>
            <a:ext cx="91440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F44C3645-B4EA-3748-B804-CBF9415E89C1}"/>
              </a:ext>
            </a:extLst>
          </p:cNvPr>
          <p:cNvCxnSpPr>
            <a:cxnSpLocks/>
          </p:cNvCxnSpPr>
          <p:nvPr/>
        </p:nvCxnSpPr>
        <p:spPr>
          <a:xfrm>
            <a:off x="0" y="634365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5257D6F-D8F4-5B49-956B-70D486F14353}"/>
              </a:ext>
            </a:extLst>
          </p:cNvPr>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1030" name="Text Placeholder 2">
            <a:extLst>
              <a:ext uri="{FF2B5EF4-FFF2-40B4-BE49-F238E27FC236}">
                <a16:creationId xmlns:a16="http://schemas.microsoft.com/office/drawing/2014/main" id="{002C8C63-E78D-1348-8DCE-1C1D1DE7F37D}"/>
              </a:ext>
            </a:extLst>
          </p:cNvPr>
          <p:cNvSpPr>
            <a:spLocks noGrp="1" noChangeArrowheads="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E3C5D7E-8B02-5743-B565-091DAD152710}"/>
              </a:ext>
            </a:extLst>
          </p:cNvPr>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tint val="75000"/>
                  </a:schemeClr>
                </a:solidFill>
                <a:latin typeface="+mn-lt"/>
              </a:defRPr>
            </a:lvl1pPr>
          </a:lstStyle>
          <a:p>
            <a:pPr>
              <a:defRPr/>
            </a:pPr>
            <a:fld id="{9AFA8E35-6BDC-024F-8B3D-1E364F34D434}" type="datetimeFigureOut">
              <a:rPr lang="en-US"/>
              <a:pPr>
                <a:defRPr/>
              </a:pPr>
              <a:t>11/13/23</a:t>
            </a:fld>
            <a:endParaRPr lang="en-US" dirty="0"/>
          </a:p>
        </p:txBody>
      </p:sp>
      <p:sp>
        <p:nvSpPr>
          <p:cNvPr id="5" name="Footer Placeholder 4">
            <a:extLst>
              <a:ext uri="{FF2B5EF4-FFF2-40B4-BE49-F238E27FC236}">
                <a16:creationId xmlns:a16="http://schemas.microsoft.com/office/drawing/2014/main" id="{A27A4DB3-B730-2647-B0F6-BCB8AB656EC2}"/>
              </a:ext>
            </a:extLst>
          </p:cNvPr>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C3DAF52-1ED8-4940-B0BF-FC5846FFB74C}"/>
              </a:ext>
            </a:extLst>
          </p:cNvPr>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smtClean="0">
                <a:solidFill>
                  <a:schemeClr val="accent1"/>
                </a:solidFill>
                <a:latin typeface="+mn-lt"/>
              </a:defRPr>
            </a:lvl1pPr>
          </a:lstStyle>
          <a:p>
            <a:pPr>
              <a:defRPr/>
            </a:pPr>
            <a:fld id="{AB8C6DD2-9FA7-B74C-83DA-7B36F45243A7}" type="slidenum">
              <a:rPr lang="en-US"/>
              <a:pPr>
                <a:defRPr/>
              </a:pPr>
              <a:t>‹#›</a:t>
            </a:fld>
            <a:endParaRPr lang="en-US" dirty="0"/>
          </a:p>
        </p:txBody>
      </p:sp>
      <p:sp>
        <p:nvSpPr>
          <p:cNvPr id="1034" name="TextBox 6">
            <a:extLst>
              <a:ext uri="{FF2B5EF4-FFF2-40B4-BE49-F238E27FC236}">
                <a16:creationId xmlns:a16="http://schemas.microsoft.com/office/drawing/2014/main" id="{DA065522-A738-0C45-9851-45C2A44D0B9F}"/>
              </a:ext>
            </a:extLst>
          </p:cNvPr>
          <p:cNvSpPr txBox="1">
            <a:spLocks noChangeArrowheads="1"/>
          </p:cNvSpPr>
          <p:nvPr/>
        </p:nvSpPr>
        <p:spPr bwMode="auto">
          <a:xfrm>
            <a:off x="738087" y="6422232"/>
            <a:ext cx="26050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fontAlgn="base">
              <a:spcBef>
                <a:spcPct val="0"/>
              </a:spcBef>
              <a:spcAft>
                <a:spcPct val="0"/>
              </a:spcAft>
              <a:defRPr>
                <a:solidFill>
                  <a:schemeClr val="tx1"/>
                </a:solidFill>
                <a:latin typeface="Gill Sans MT" panose="020B0502020104020203" pitchFamily="34" charset="77"/>
              </a:defRPr>
            </a:lvl6pPr>
            <a:lvl7pPr marL="2971800" indent="-228600" defTabSz="457200" fontAlgn="base">
              <a:spcBef>
                <a:spcPct val="0"/>
              </a:spcBef>
              <a:spcAft>
                <a:spcPct val="0"/>
              </a:spcAft>
              <a:defRPr>
                <a:solidFill>
                  <a:schemeClr val="tx1"/>
                </a:solidFill>
                <a:latin typeface="Gill Sans MT" panose="020B0502020104020203" pitchFamily="34" charset="77"/>
              </a:defRPr>
            </a:lvl7pPr>
            <a:lvl8pPr marL="3429000" indent="-228600" defTabSz="457200" fontAlgn="base">
              <a:spcBef>
                <a:spcPct val="0"/>
              </a:spcBef>
              <a:spcAft>
                <a:spcPct val="0"/>
              </a:spcAft>
              <a:defRPr>
                <a:solidFill>
                  <a:schemeClr val="tx1"/>
                </a:solidFill>
                <a:latin typeface="Gill Sans MT" panose="020B0502020104020203" pitchFamily="34" charset="77"/>
              </a:defRPr>
            </a:lvl8pPr>
            <a:lvl9pPr marL="3886200" indent="-228600" defTabSz="457200" fontAlgn="base">
              <a:spcBef>
                <a:spcPct val="0"/>
              </a:spcBef>
              <a:spcAft>
                <a:spcPct val="0"/>
              </a:spcAft>
              <a:defRPr>
                <a:solidFill>
                  <a:schemeClr val="tx1"/>
                </a:solidFill>
                <a:latin typeface="Gill Sans MT" panose="020B0502020104020203" pitchFamily="34" charset="77"/>
              </a:defRPr>
            </a:lvl9pPr>
          </a:lstStyle>
          <a:p>
            <a:pPr eaLnBrk="1" hangingPunct="1"/>
            <a:r>
              <a:rPr lang="en-US" altLang="en-US" dirty="0">
                <a:solidFill>
                  <a:schemeClr val="bg1"/>
                </a:solidFill>
              </a:rPr>
              <a:t>FANGZHE QIU 2023</a:t>
            </a:r>
          </a:p>
        </p:txBody>
      </p:sp>
      <p:pic>
        <p:nvPicPr>
          <p:cNvPr id="1035" name="Picture 8" descr="A close up of a sign&#10;&#10;Description automatically generated">
            <a:extLst>
              <a:ext uri="{FF2B5EF4-FFF2-40B4-BE49-F238E27FC236}">
                <a16:creationId xmlns:a16="http://schemas.microsoft.com/office/drawing/2014/main" id="{162456EF-1DBF-C24B-8BEA-69D8E8A5959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593013" y="6397625"/>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Logo&#10;&#10;Description automatically generated">
            <a:extLst>
              <a:ext uri="{FF2B5EF4-FFF2-40B4-BE49-F238E27FC236}">
                <a16:creationId xmlns:a16="http://schemas.microsoft.com/office/drawing/2014/main" id="{E3F36323-9A9D-1C4C-8392-41F5CDA3BBB9}"/>
              </a:ext>
            </a:extLst>
          </p:cNvPr>
          <p:cNvPicPr>
            <a:picLocks noChangeAspect="1"/>
          </p:cNvPicPr>
          <p:nvPr userDrawn="1"/>
        </p:nvPicPr>
        <p:blipFill>
          <a:blip r:embed="rId16"/>
          <a:stretch>
            <a:fillRect/>
          </a:stretch>
        </p:blipFill>
        <p:spPr>
          <a:xfrm>
            <a:off x="292514" y="6382756"/>
            <a:ext cx="284197" cy="412194"/>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66" r:id="rId7"/>
    <p:sldLayoutId id="2147483773" r:id="rId8"/>
    <p:sldLayoutId id="2147483774" r:id="rId9"/>
    <p:sldLayoutId id="2147483775" r:id="rId10"/>
    <p:sldLayoutId id="2147483776" r:id="rId11"/>
  </p:sldLayoutIdLst>
  <p:txStyles>
    <p:titleStyle>
      <a:lvl1pPr algn="l" defTabSz="685800" rtl="0" eaLnBrk="1" fontAlgn="base" hangingPunct="1">
        <a:lnSpc>
          <a:spcPct val="90000"/>
        </a:lnSpc>
        <a:spcBef>
          <a:spcPct val="0"/>
        </a:spcBef>
        <a:spcAft>
          <a:spcPct val="0"/>
        </a:spcAft>
        <a:defRPr sz="3200" kern="1200" cap="all">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200">
          <a:solidFill>
            <a:schemeClr val="tx1"/>
          </a:solidFill>
          <a:latin typeface="Gill Sans MT" panose="020B0502020104020203" pitchFamily="34" charset="77"/>
        </a:defRPr>
      </a:lvl2pPr>
      <a:lvl3pPr algn="l" defTabSz="685800" rtl="0" eaLnBrk="1" fontAlgn="base" hangingPunct="1">
        <a:lnSpc>
          <a:spcPct val="90000"/>
        </a:lnSpc>
        <a:spcBef>
          <a:spcPct val="0"/>
        </a:spcBef>
        <a:spcAft>
          <a:spcPct val="0"/>
        </a:spcAft>
        <a:defRPr sz="3200">
          <a:solidFill>
            <a:schemeClr val="tx1"/>
          </a:solidFill>
          <a:latin typeface="Gill Sans MT" panose="020B0502020104020203" pitchFamily="34" charset="77"/>
        </a:defRPr>
      </a:lvl3pPr>
      <a:lvl4pPr algn="l" defTabSz="685800" rtl="0" eaLnBrk="1" fontAlgn="base" hangingPunct="1">
        <a:lnSpc>
          <a:spcPct val="90000"/>
        </a:lnSpc>
        <a:spcBef>
          <a:spcPct val="0"/>
        </a:spcBef>
        <a:spcAft>
          <a:spcPct val="0"/>
        </a:spcAft>
        <a:defRPr sz="3200">
          <a:solidFill>
            <a:schemeClr val="tx1"/>
          </a:solidFill>
          <a:latin typeface="Gill Sans MT" panose="020B0502020104020203" pitchFamily="34" charset="77"/>
        </a:defRPr>
      </a:lvl4pPr>
      <a:lvl5pPr algn="l" defTabSz="685800" rtl="0" eaLnBrk="1" fontAlgn="base" hangingPunct="1">
        <a:lnSpc>
          <a:spcPct val="90000"/>
        </a:lnSpc>
        <a:spcBef>
          <a:spcPct val="0"/>
        </a:spcBef>
        <a:spcAft>
          <a:spcPct val="0"/>
        </a:spcAft>
        <a:defRPr sz="3200">
          <a:solidFill>
            <a:schemeClr val="tx1"/>
          </a:solidFill>
          <a:latin typeface="Gill Sans MT" panose="020B0502020104020203" pitchFamily="34" charset="77"/>
        </a:defRPr>
      </a:lvl5pPr>
      <a:lvl6pPr marL="457200" algn="l" defTabSz="685800" rtl="0" eaLnBrk="1" fontAlgn="base" hangingPunct="1">
        <a:lnSpc>
          <a:spcPct val="90000"/>
        </a:lnSpc>
        <a:spcBef>
          <a:spcPct val="0"/>
        </a:spcBef>
        <a:spcAft>
          <a:spcPct val="0"/>
        </a:spcAft>
        <a:defRPr sz="3200">
          <a:solidFill>
            <a:schemeClr val="tx1"/>
          </a:solidFill>
          <a:latin typeface="Gill Sans MT" panose="020B0502020104020203" pitchFamily="34" charset="77"/>
        </a:defRPr>
      </a:lvl6pPr>
      <a:lvl7pPr marL="914400" algn="l" defTabSz="685800" rtl="0" eaLnBrk="1" fontAlgn="base" hangingPunct="1">
        <a:lnSpc>
          <a:spcPct val="90000"/>
        </a:lnSpc>
        <a:spcBef>
          <a:spcPct val="0"/>
        </a:spcBef>
        <a:spcAft>
          <a:spcPct val="0"/>
        </a:spcAft>
        <a:defRPr sz="3200">
          <a:solidFill>
            <a:schemeClr val="tx1"/>
          </a:solidFill>
          <a:latin typeface="Gill Sans MT" panose="020B0502020104020203" pitchFamily="34" charset="77"/>
        </a:defRPr>
      </a:lvl7pPr>
      <a:lvl8pPr marL="1371600" algn="l" defTabSz="685800" rtl="0" eaLnBrk="1" fontAlgn="base" hangingPunct="1">
        <a:lnSpc>
          <a:spcPct val="90000"/>
        </a:lnSpc>
        <a:spcBef>
          <a:spcPct val="0"/>
        </a:spcBef>
        <a:spcAft>
          <a:spcPct val="0"/>
        </a:spcAft>
        <a:defRPr sz="3200">
          <a:solidFill>
            <a:schemeClr val="tx1"/>
          </a:solidFill>
          <a:latin typeface="Gill Sans MT" panose="020B0502020104020203" pitchFamily="34" charset="77"/>
        </a:defRPr>
      </a:lvl8pPr>
      <a:lvl9pPr marL="1828800" algn="l" defTabSz="685800" rtl="0" eaLnBrk="1" fontAlgn="base" hangingPunct="1">
        <a:lnSpc>
          <a:spcPct val="90000"/>
        </a:lnSpc>
        <a:spcBef>
          <a:spcPct val="0"/>
        </a:spcBef>
        <a:spcAft>
          <a:spcPct val="0"/>
        </a:spcAft>
        <a:defRPr sz="3200">
          <a:solidFill>
            <a:schemeClr val="tx1"/>
          </a:solidFill>
          <a:latin typeface="Gill Sans MT" panose="020B0502020104020203" pitchFamily="34" charset="77"/>
        </a:defRPr>
      </a:lvl9pPr>
    </p:titleStyle>
    <p:bodyStyle>
      <a:lvl1pPr marL="228600" indent="-228600" algn="l" defTabSz="685800"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76A9-3708-6C44-9B51-9E3F7BB1D185}"/>
              </a:ext>
            </a:extLst>
          </p:cNvPr>
          <p:cNvSpPr>
            <a:spLocks noGrp="1"/>
          </p:cNvSpPr>
          <p:nvPr>
            <p:ph type="ctrTitle"/>
          </p:nvPr>
        </p:nvSpPr>
        <p:spPr>
          <a:xfrm>
            <a:off x="2395538" y="801688"/>
            <a:ext cx="5619750" cy="2541587"/>
          </a:xfrm>
        </p:spPr>
        <p:txBody>
          <a:bodyPr>
            <a:normAutofit fontScale="90000"/>
          </a:bodyPr>
          <a:lstStyle/>
          <a:p>
            <a:pPr fontAlgn="auto">
              <a:spcAft>
                <a:spcPts val="0"/>
              </a:spcAft>
              <a:defRPr/>
            </a:pPr>
            <a:r>
              <a:rPr lang="en-IE" b="0" i="0" u="none" strike="noStrike" dirty="0">
                <a:solidFill>
                  <a:srgbClr val="000000"/>
                </a:solidFill>
                <a:effectLst/>
                <a:latin typeface="Calibri" panose="020F0502020204030204" pitchFamily="34" charset="0"/>
              </a:rPr>
              <a:t>Early Irish law: progress to date and challenges ahead</a:t>
            </a:r>
            <a:endParaRPr lang="en-US" dirty="0"/>
          </a:p>
        </p:txBody>
      </p:sp>
      <p:sp>
        <p:nvSpPr>
          <p:cNvPr id="3" name="Subtitle 2">
            <a:extLst>
              <a:ext uri="{FF2B5EF4-FFF2-40B4-BE49-F238E27FC236}">
                <a16:creationId xmlns:a16="http://schemas.microsoft.com/office/drawing/2014/main" id="{DE8C8012-1A18-7D4C-B087-997224B60E4C}"/>
              </a:ext>
            </a:extLst>
          </p:cNvPr>
          <p:cNvSpPr>
            <a:spLocks noGrp="1"/>
          </p:cNvSpPr>
          <p:nvPr>
            <p:ph type="subTitle" idx="1"/>
          </p:nvPr>
        </p:nvSpPr>
        <p:spPr>
          <a:xfrm>
            <a:off x="2395538" y="3530600"/>
            <a:ext cx="5619750" cy="1747838"/>
          </a:xfrm>
        </p:spPr>
        <p:txBody>
          <a:bodyPr rtlCol="0"/>
          <a:lstStyle/>
          <a:p>
            <a:pPr fontAlgn="auto">
              <a:spcAft>
                <a:spcPts val="0"/>
              </a:spcAft>
              <a:defRPr/>
            </a:pPr>
            <a:r>
              <a:rPr lang="en-US" dirty="0"/>
              <a:t>Fangzhe Qiu </a:t>
            </a:r>
          </a:p>
          <a:p>
            <a:pPr fontAlgn="auto">
              <a:spcAft>
                <a:spcPts val="0"/>
              </a:spcAft>
              <a:defRPr/>
            </a:pPr>
            <a:r>
              <a:rPr lang="en-US" dirty="0"/>
              <a:t>school of Irish, </a:t>
            </a:r>
            <a:r>
              <a:rPr lang="en-US" dirty="0" err="1"/>
              <a:t>celtic</a:t>
            </a:r>
            <a:r>
              <a:rPr lang="en-US" dirty="0"/>
              <a:t> studies and folklore</a:t>
            </a:r>
          </a:p>
          <a:p>
            <a:pPr fontAlgn="auto">
              <a:spcAft>
                <a:spcPts val="0"/>
              </a:spcAft>
              <a:defRPr/>
            </a:pPr>
            <a:r>
              <a:rPr lang="en-US" dirty="0" err="1"/>
              <a:t>fangzhe.qiu@ucd.ie</a:t>
            </a:r>
            <a:endParaRPr lang="en-US" dirty="0"/>
          </a:p>
        </p:txBody>
      </p:sp>
      <p:pic>
        <p:nvPicPr>
          <p:cNvPr id="5" name="Picture 4" descr="A logo with orange dots&#10;&#10;Description automatically generated">
            <a:extLst>
              <a:ext uri="{FF2B5EF4-FFF2-40B4-BE49-F238E27FC236}">
                <a16:creationId xmlns:a16="http://schemas.microsoft.com/office/drawing/2014/main" id="{742BAA03-FA91-307D-9EEC-06264B9165A9}"/>
              </a:ext>
            </a:extLst>
          </p:cNvPr>
          <p:cNvPicPr>
            <a:picLocks noChangeAspect="1"/>
          </p:cNvPicPr>
          <p:nvPr/>
        </p:nvPicPr>
        <p:blipFill>
          <a:blip r:embed="rId2"/>
          <a:stretch>
            <a:fillRect/>
          </a:stretch>
        </p:blipFill>
        <p:spPr>
          <a:xfrm>
            <a:off x="4572000" y="5361047"/>
            <a:ext cx="775368" cy="775368"/>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60E53902-3719-259B-8E3E-4D9DAA4327CF}"/>
              </a:ext>
            </a:extLst>
          </p:cNvPr>
          <p:cNvPicPr>
            <a:picLocks noChangeAspect="1"/>
          </p:cNvPicPr>
          <p:nvPr/>
        </p:nvPicPr>
        <p:blipFill>
          <a:blip r:embed="rId3"/>
          <a:stretch>
            <a:fillRect/>
          </a:stretch>
        </p:blipFill>
        <p:spPr>
          <a:xfrm>
            <a:off x="2754774" y="5248056"/>
            <a:ext cx="1434976" cy="888359"/>
          </a:xfrm>
          <a:prstGeom prst="rect">
            <a:avLst/>
          </a:prstGeom>
        </p:spPr>
      </p:pic>
      <p:pic>
        <p:nvPicPr>
          <p:cNvPr id="9" name="Picture 8" descr="A blue circle with yellow stars in center&#10;&#10;Description automatically generated">
            <a:extLst>
              <a:ext uri="{FF2B5EF4-FFF2-40B4-BE49-F238E27FC236}">
                <a16:creationId xmlns:a16="http://schemas.microsoft.com/office/drawing/2014/main" id="{EE6A2BA1-2201-ADA0-40C1-5E10AF7BFDB9}"/>
              </a:ext>
            </a:extLst>
          </p:cNvPr>
          <p:cNvPicPr>
            <a:picLocks noChangeAspect="1"/>
          </p:cNvPicPr>
          <p:nvPr/>
        </p:nvPicPr>
        <p:blipFill>
          <a:blip r:embed="rId4"/>
          <a:stretch>
            <a:fillRect/>
          </a:stretch>
        </p:blipFill>
        <p:spPr>
          <a:xfrm>
            <a:off x="6024705" y="5361047"/>
            <a:ext cx="775369" cy="7753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1542-ECA9-1E53-2A3C-C850C12B38AC}"/>
              </a:ext>
            </a:extLst>
          </p:cNvPr>
          <p:cNvSpPr>
            <a:spLocks noGrp="1"/>
          </p:cNvSpPr>
          <p:nvPr>
            <p:ph type="title"/>
          </p:nvPr>
        </p:nvSpPr>
        <p:spPr/>
        <p:txBody>
          <a:bodyPr/>
          <a:lstStyle/>
          <a:p>
            <a:r>
              <a:rPr lang="en-US" dirty="0"/>
              <a:t>Comparative legal history</a:t>
            </a:r>
          </a:p>
        </p:txBody>
      </p:sp>
      <p:sp>
        <p:nvSpPr>
          <p:cNvPr id="3" name="Content Placeholder 2">
            <a:extLst>
              <a:ext uri="{FF2B5EF4-FFF2-40B4-BE49-F238E27FC236}">
                <a16:creationId xmlns:a16="http://schemas.microsoft.com/office/drawing/2014/main" id="{3CD511BF-4E55-291E-FF65-133E0AE3820A}"/>
              </a:ext>
            </a:extLst>
          </p:cNvPr>
          <p:cNvSpPr>
            <a:spLocks noGrp="1"/>
          </p:cNvSpPr>
          <p:nvPr>
            <p:ph idx="1"/>
          </p:nvPr>
        </p:nvSpPr>
        <p:spPr/>
        <p:txBody>
          <a:bodyPr/>
          <a:lstStyle/>
          <a:p>
            <a:r>
              <a:rPr lang="en-US" dirty="0"/>
              <a:t>Sir Henry Maine’s </a:t>
            </a:r>
            <a:r>
              <a:rPr lang="en-US" i="1" dirty="0"/>
              <a:t>Ancient Law</a:t>
            </a:r>
            <a:r>
              <a:rPr lang="en-US" dirty="0"/>
              <a:t> in 1861</a:t>
            </a:r>
          </a:p>
          <a:p>
            <a:pPr lvl="1"/>
            <a:r>
              <a:rPr lang="en-US" dirty="0"/>
              <a:t>‘Irish Celtic antiquities, as interpreted by recent inquirers’ (Maine 1880: 214 (10th edition))</a:t>
            </a:r>
          </a:p>
          <a:p>
            <a:r>
              <a:rPr lang="en-US" dirty="0"/>
              <a:t>Maine, </a:t>
            </a:r>
            <a:r>
              <a:rPr lang="en-US" i="1" dirty="0"/>
              <a:t>Dissertations on Early Law and Custom </a:t>
            </a:r>
            <a:r>
              <a:rPr lang="en-US" dirty="0"/>
              <a:t>(1883)</a:t>
            </a:r>
          </a:p>
          <a:p>
            <a:pPr lvl="1"/>
            <a:r>
              <a:rPr lang="en-US" dirty="0"/>
              <a:t>‘here are many most striking resemblances, often on the most unexpected points, between ancient Indian and ancient Irish law’ (1883: 162)</a:t>
            </a:r>
          </a:p>
          <a:p>
            <a:pPr lvl="1"/>
            <a:r>
              <a:rPr lang="en-US" dirty="0"/>
              <a:t>‘the principal Irish law-book, pretending to be a Code and claiming in its preface to have been framed when ‘Theodosius was monarch of the world’, [which] is almost wholly taken up with the law of Distress’ (1883: 374)</a:t>
            </a:r>
          </a:p>
        </p:txBody>
      </p:sp>
    </p:spTree>
    <p:extLst>
      <p:ext uri="{BB962C8B-B14F-4D97-AF65-F5344CB8AC3E}">
        <p14:creationId xmlns:p14="http://schemas.microsoft.com/office/powerpoint/2010/main" val="22650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719E-2EF5-A709-EA3E-626FD0917D3E}"/>
              </a:ext>
            </a:extLst>
          </p:cNvPr>
          <p:cNvSpPr>
            <a:spLocks noGrp="1"/>
          </p:cNvSpPr>
          <p:nvPr>
            <p:ph type="title"/>
          </p:nvPr>
        </p:nvSpPr>
        <p:spPr/>
        <p:txBody>
          <a:bodyPr>
            <a:normAutofit/>
          </a:bodyPr>
          <a:lstStyle/>
          <a:p>
            <a:r>
              <a:rPr lang="en-US" dirty="0"/>
              <a:t>‘Ancient Laws and Institutes of Ireland’</a:t>
            </a:r>
          </a:p>
        </p:txBody>
      </p:sp>
      <p:sp>
        <p:nvSpPr>
          <p:cNvPr id="3" name="Content Placeholder 2">
            <a:extLst>
              <a:ext uri="{FF2B5EF4-FFF2-40B4-BE49-F238E27FC236}">
                <a16:creationId xmlns:a16="http://schemas.microsoft.com/office/drawing/2014/main" id="{558402AD-163D-B2CD-E595-F2D198A55B47}"/>
              </a:ext>
            </a:extLst>
          </p:cNvPr>
          <p:cNvSpPr>
            <a:spLocks noGrp="1"/>
          </p:cNvSpPr>
          <p:nvPr>
            <p:ph idx="1"/>
          </p:nvPr>
        </p:nvSpPr>
        <p:spPr/>
        <p:txBody>
          <a:bodyPr/>
          <a:lstStyle/>
          <a:p>
            <a:r>
              <a:rPr lang="en-US" dirty="0"/>
              <a:t>Hancock’s Preface to the first volume (1865: xlviii) </a:t>
            </a:r>
          </a:p>
          <a:p>
            <a:pPr lvl="1"/>
            <a:r>
              <a:rPr lang="en-US" dirty="0"/>
              <a:t>‘The most remarkable peculiarity about the Irish Law of Distress is the fasting, which formed a portion of the process of distress. For this peculiar custom the only precedent I have met with is in the Hindoo laws. The Laws of Manu comprised a process called ‘</a:t>
            </a:r>
            <a:r>
              <a:rPr lang="en-US" dirty="0" err="1"/>
              <a:t>Acharitan</a:t>
            </a:r>
            <a:r>
              <a:rPr lang="en-US" dirty="0"/>
              <a:t>’, sometimes translated distress, which was one of the processes by which a creditor might recover the property lent.’ </a:t>
            </a:r>
          </a:p>
        </p:txBody>
      </p:sp>
    </p:spTree>
    <p:extLst>
      <p:ext uri="{BB962C8B-B14F-4D97-AF65-F5344CB8AC3E}">
        <p14:creationId xmlns:p14="http://schemas.microsoft.com/office/powerpoint/2010/main" val="403524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BFCF-0573-85A7-BE43-636E1D3CB55C}"/>
              </a:ext>
            </a:extLst>
          </p:cNvPr>
          <p:cNvSpPr>
            <a:spLocks noGrp="1"/>
          </p:cNvSpPr>
          <p:nvPr>
            <p:ph type="title"/>
          </p:nvPr>
        </p:nvSpPr>
        <p:spPr/>
        <p:txBody>
          <a:bodyPr>
            <a:normAutofit/>
          </a:bodyPr>
          <a:lstStyle/>
          <a:p>
            <a:r>
              <a:rPr lang="en-US" dirty="0"/>
              <a:t>‘Archaism’ of early Irish law</a:t>
            </a:r>
          </a:p>
        </p:txBody>
      </p:sp>
      <p:sp>
        <p:nvSpPr>
          <p:cNvPr id="3" name="Content Placeholder 2">
            <a:extLst>
              <a:ext uri="{FF2B5EF4-FFF2-40B4-BE49-F238E27FC236}">
                <a16:creationId xmlns:a16="http://schemas.microsoft.com/office/drawing/2014/main" id="{D041BC1C-31EF-2165-9EBD-F53794C42D54}"/>
              </a:ext>
            </a:extLst>
          </p:cNvPr>
          <p:cNvSpPr>
            <a:spLocks noGrp="1"/>
          </p:cNvSpPr>
          <p:nvPr>
            <p:ph idx="1"/>
          </p:nvPr>
        </p:nvSpPr>
        <p:spPr>
          <a:xfrm>
            <a:off x="1443038" y="2016125"/>
            <a:ext cx="7044470" cy="3449638"/>
          </a:xfrm>
        </p:spPr>
        <p:txBody>
          <a:bodyPr/>
          <a:lstStyle/>
          <a:p>
            <a:r>
              <a:rPr lang="en-US" dirty="0"/>
              <a:t>Thurneysen: </a:t>
            </a:r>
          </a:p>
          <a:p>
            <a:pPr lvl="1"/>
            <a:r>
              <a:rPr lang="en-US" dirty="0"/>
              <a:t>‘Irish law is not pure indigenous Celtic law. All the tracts belong to the Christian period, and some of them themselves </a:t>
            </a:r>
            <a:r>
              <a:rPr lang="en-US" dirty="0" err="1"/>
              <a:t>emphasise</a:t>
            </a:r>
            <a:r>
              <a:rPr lang="en-US" dirty="0"/>
              <a:t> the influence of the Church … compared with the law of Wales, Irish law shows…a very primitive, archaic form’ (1971 [1935]: 66 [99]) ’</a:t>
            </a:r>
          </a:p>
          <a:p>
            <a:pPr lvl="1"/>
            <a:r>
              <a:rPr lang="en-US" dirty="0"/>
              <a:t>lack of money (or coinage) as unit of value, </a:t>
            </a:r>
          </a:p>
          <a:p>
            <a:pPr lvl="1"/>
            <a:r>
              <a:rPr lang="en-US" dirty="0"/>
              <a:t>the more limited status of women, </a:t>
            </a:r>
          </a:p>
          <a:p>
            <a:pPr lvl="1"/>
            <a:r>
              <a:rPr lang="en-US" dirty="0"/>
              <a:t>and the great significance of the kindred</a:t>
            </a:r>
          </a:p>
          <a:p>
            <a:pPr lvl="1"/>
            <a:endParaRPr lang="en-US" dirty="0"/>
          </a:p>
          <a:p>
            <a:pPr lvl="1"/>
            <a:r>
              <a:rPr lang="en-US" dirty="0"/>
              <a:t>Private remedy</a:t>
            </a:r>
            <a:r>
              <a:rPr lang="zh-CN" altLang="en-US" dirty="0"/>
              <a:t> </a:t>
            </a:r>
            <a:r>
              <a:rPr lang="gd-GB" altLang="zh-CN" dirty="0"/>
              <a:t>(justice privée) instead of public enforcement</a:t>
            </a:r>
            <a:r>
              <a:rPr lang="en-US" dirty="0"/>
              <a:t> </a:t>
            </a:r>
          </a:p>
          <a:p>
            <a:pPr lvl="2"/>
            <a:endParaRPr lang="en-US" dirty="0"/>
          </a:p>
        </p:txBody>
      </p:sp>
    </p:spTree>
    <p:extLst>
      <p:ext uri="{BB962C8B-B14F-4D97-AF65-F5344CB8AC3E}">
        <p14:creationId xmlns:p14="http://schemas.microsoft.com/office/powerpoint/2010/main" val="8262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BFCF-0573-85A7-BE43-636E1D3CB55C}"/>
              </a:ext>
            </a:extLst>
          </p:cNvPr>
          <p:cNvSpPr>
            <a:spLocks noGrp="1"/>
          </p:cNvSpPr>
          <p:nvPr>
            <p:ph type="title"/>
          </p:nvPr>
        </p:nvSpPr>
        <p:spPr/>
        <p:txBody>
          <a:bodyPr>
            <a:normAutofit/>
          </a:bodyPr>
          <a:lstStyle/>
          <a:p>
            <a:r>
              <a:rPr lang="en-US" dirty="0"/>
              <a:t>comparative Indo-European law </a:t>
            </a:r>
          </a:p>
        </p:txBody>
      </p:sp>
      <p:sp>
        <p:nvSpPr>
          <p:cNvPr id="3" name="Content Placeholder 2">
            <a:extLst>
              <a:ext uri="{FF2B5EF4-FFF2-40B4-BE49-F238E27FC236}">
                <a16:creationId xmlns:a16="http://schemas.microsoft.com/office/drawing/2014/main" id="{D041BC1C-31EF-2165-9EBD-F53794C42D54}"/>
              </a:ext>
            </a:extLst>
          </p:cNvPr>
          <p:cNvSpPr>
            <a:spLocks noGrp="1"/>
          </p:cNvSpPr>
          <p:nvPr>
            <p:ph idx="1"/>
          </p:nvPr>
        </p:nvSpPr>
        <p:spPr>
          <a:xfrm>
            <a:off x="1443038" y="2016125"/>
            <a:ext cx="7044470" cy="3449638"/>
          </a:xfrm>
        </p:spPr>
        <p:txBody>
          <a:bodyPr/>
          <a:lstStyle/>
          <a:p>
            <a:r>
              <a:rPr lang="en-US" dirty="0"/>
              <a:t>D.A. Binchy:</a:t>
            </a:r>
          </a:p>
          <a:p>
            <a:pPr lvl="1"/>
            <a:r>
              <a:rPr lang="en-US" dirty="0"/>
              <a:t>the early Irish kindred, called </a:t>
            </a:r>
            <a:r>
              <a:rPr lang="en-US" i="1" dirty="0"/>
              <a:t>fine</a:t>
            </a:r>
            <a:r>
              <a:rPr lang="en-US" dirty="0"/>
              <a:t>, compares with similar units in ancient Greece, India and Russia which ‘originally constituted the primary legal, social and economic unit among all the ‘Indo-European’ peoples’ (1971 [1943] 102 [222])</a:t>
            </a:r>
          </a:p>
          <a:p>
            <a:r>
              <a:rPr lang="en-US" dirty="0"/>
              <a:t>Myles Dillon, ‘Celts and Aryans’ (1975)</a:t>
            </a:r>
          </a:p>
          <a:p>
            <a:r>
              <a:rPr lang="en-US" dirty="0"/>
              <a:t>Calvert Watkins: ‘sick-maintenance’ in Irish and Hittite laws</a:t>
            </a:r>
          </a:p>
          <a:p>
            <a:pPr lvl="1"/>
            <a:r>
              <a:rPr lang="en-US" dirty="0"/>
              <a:t>‘the two systems agree to such a remarkable extent that we must recognize the primitive institution of sick-maintenance as a feature of Indo-European customary law, marginally preserved intact in Irish and Hittite’ (1976: 23)</a:t>
            </a:r>
          </a:p>
          <a:p>
            <a:pPr lvl="1"/>
            <a:r>
              <a:rPr lang="en-US" dirty="0"/>
              <a:t>Hittite, </a:t>
            </a:r>
            <a:r>
              <a:rPr lang="en-US" dirty="0" err="1"/>
              <a:t>šaktāizzi</a:t>
            </a:r>
            <a:r>
              <a:rPr lang="en-US" dirty="0"/>
              <a:t> ‘sick-maintenance’, </a:t>
            </a:r>
            <a:r>
              <a:rPr lang="en-US" dirty="0" err="1"/>
              <a:t>OIr</a:t>
            </a:r>
            <a:r>
              <a:rPr lang="en-US" dirty="0"/>
              <a:t>. </a:t>
            </a:r>
            <a:r>
              <a:rPr lang="en-US" dirty="0" err="1"/>
              <a:t>socht</a:t>
            </a:r>
            <a:r>
              <a:rPr lang="en-US" dirty="0"/>
              <a:t> gl. stupor</a:t>
            </a:r>
          </a:p>
        </p:txBody>
      </p:sp>
    </p:spTree>
    <p:extLst>
      <p:ext uri="{BB962C8B-B14F-4D97-AF65-F5344CB8AC3E}">
        <p14:creationId xmlns:p14="http://schemas.microsoft.com/office/powerpoint/2010/main" val="2346670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BFCF-0573-85A7-BE43-636E1D3CB55C}"/>
              </a:ext>
            </a:extLst>
          </p:cNvPr>
          <p:cNvSpPr>
            <a:spLocks noGrp="1"/>
          </p:cNvSpPr>
          <p:nvPr>
            <p:ph type="title"/>
          </p:nvPr>
        </p:nvSpPr>
        <p:spPr/>
        <p:txBody>
          <a:bodyPr>
            <a:normAutofit/>
          </a:bodyPr>
          <a:lstStyle/>
          <a:p>
            <a:r>
              <a:rPr lang="en-US" dirty="0"/>
              <a:t>comparative Indo-European law </a:t>
            </a:r>
          </a:p>
        </p:txBody>
      </p:sp>
      <p:sp>
        <p:nvSpPr>
          <p:cNvPr id="3" name="Content Placeholder 2">
            <a:extLst>
              <a:ext uri="{FF2B5EF4-FFF2-40B4-BE49-F238E27FC236}">
                <a16:creationId xmlns:a16="http://schemas.microsoft.com/office/drawing/2014/main" id="{D041BC1C-31EF-2165-9EBD-F53794C42D54}"/>
              </a:ext>
            </a:extLst>
          </p:cNvPr>
          <p:cNvSpPr>
            <a:spLocks noGrp="1"/>
          </p:cNvSpPr>
          <p:nvPr>
            <p:ph idx="1"/>
          </p:nvPr>
        </p:nvSpPr>
        <p:spPr>
          <a:xfrm>
            <a:off x="1443038" y="2016125"/>
            <a:ext cx="7044470" cy="3449638"/>
          </a:xfrm>
        </p:spPr>
        <p:txBody>
          <a:bodyPr/>
          <a:lstStyle/>
          <a:p>
            <a:r>
              <a:rPr lang="en-US" dirty="0"/>
              <a:t>D.A. Binchy, ‘Linguistic and legal archaisms in the Celtic law-books’ (1959)</a:t>
            </a:r>
          </a:p>
          <a:p>
            <a:pPr lvl="1"/>
            <a:r>
              <a:rPr lang="en-US" dirty="0"/>
              <a:t>W. </a:t>
            </a:r>
            <a:r>
              <a:rPr lang="en-US" dirty="0" err="1"/>
              <a:t>deddf</a:t>
            </a:r>
            <a:r>
              <a:rPr lang="en-US" dirty="0"/>
              <a:t>, Ir. </a:t>
            </a:r>
            <a:r>
              <a:rPr lang="en-US" dirty="0" err="1"/>
              <a:t>deidm</a:t>
            </a:r>
            <a:r>
              <a:rPr lang="en-US" dirty="0"/>
              <a:t> ‘law’, &lt; *</a:t>
            </a:r>
            <a:r>
              <a:rPr lang="en-US" dirty="0" err="1"/>
              <a:t>dedmā</a:t>
            </a:r>
            <a:r>
              <a:rPr lang="en-US" dirty="0"/>
              <a:t>; cf. Skr. </a:t>
            </a:r>
            <a:r>
              <a:rPr lang="en-US" dirty="0" err="1"/>
              <a:t>dhāman</a:t>
            </a:r>
            <a:r>
              <a:rPr lang="en-US" dirty="0"/>
              <a:t>, Gk. </a:t>
            </a:r>
            <a:r>
              <a:rPr lang="en-US" dirty="0" err="1"/>
              <a:t>thethmós</a:t>
            </a:r>
            <a:r>
              <a:rPr lang="en-US" dirty="0"/>
              <a:t> etc.</a:t>
            </a:r>
          </a:p>
          <a:p>
            <a:pPr lvl="1"/>
            <a:r>
              <a:rPr lang="en-US" dirty="0"/>
              <a:t>W. </a:t>
            </a:r>
            <a:r>
              <a:rPr lang="en-US" dirty="0" err="1"/>
              <a:t>mach</a:t>
            </a:r>
            <a:r>
              <a:rPr lang="en-US" dirty="0"/>
              <a:t>, Ir. </a:t>
            </a:r>
            <a:r>
              <a:rPr lang="en-US" dirty="0" err="1"/>
              <a:t>macc</a:t>
            </a:r>
            <a:r>
              <a:rPr lang="en-US" dirty="0"/>
              <a:t> ‘paying-surety’, &lt; *</a:t>
            </a:r>
            <a:r>
              <a:rPr lang="en-US" dirty="0" err="1"/>
              <a:t>makkos</a:t>
            </a:r>
            <a:r>
              <a:rPr lang="en-US" dirty="0"/>
              <a:t>, etymology unsure (Stifter 2023: 32)</a:t>
            </a:r>
          </a:p>
          <a:p>
            <a:pPr lvl="1"/>
            <a:r>
              <a:rPr lang="en-US" dirty="0"/>
              <a:t>W. </a:t>
            </a:r>
            <a:r>
              <a:rPr lang="en-US" dirty="0" err="1"/>
              <a:t>gwar</a:t>
            </a:r>
            <a:r>
              <a:rPr lang="en-US" dirty="0"/>
              <a:t> ‘gentle’, Ir. </a:t>
            </a:r>
            <a:r>
              <a:rPr lang="en-US" dirty="0" err="1"/>
              <a:t>macc</a:t>
            </a:r>
            <a:r>
              <a:rPr lang="en-US" dirty="0"/>
              <a:t> </a:t>
            </a:r>
            <a:r>
              <a:rPr lang="en-US" dirty="0" err="1"/>
              <a:t>gor</a:t>
            </a:r>
            <a:r>
              <a:rPr lang="en-US" dirty="0"/>
              <a:t> ‘dutiful son’, also W. </a:t>
            </a:r>
            <a:r>
              <a:rPr lang="en-US" dirty="0" err="1"/>
              <a:t>anwar</a:t>
            </a:r>
            <a:r>
              <a:rPr lang="en-US" dirty="0"/>
              <a:t> ‘cruel’, Ir. </a:t>
            </a:r>
            <a:r>
              <a:rPr lang="en-US" dirty="0" err="1"/>
              <a:t>macc</a:t>
            </a:r>
            <a:r>
              <a:rPr lang="en-US" dirty="0"/>
              <a:t> </a:t>
            </a:r>
            <a:r>
              <a:rPr lang="en-US" dirty="0" err="1"/>
              <a:t>ingor</a:t>
            </a:r>
            <a:r>
              <a:rPr lang="en-US" dirty="0"/>
              <a:t> ‘undutiful son’, &lt; *(an)</a:t>
            </a:r>
            <a:r>
              <a:rPr lang="en-US" dirty="0" err="1"/>
              <a:t>g</a:t>
            </a:r>
            <a:r>
              <a:rPr lang="en-US" baseline="30000" dirty="0" err="1"/>
              <a:t>w</a:t>
            </a:r>
            <a:r>
              <a:rPr lang="en-US" dirty="0" err="1"/>
              <a:t>or</a:t>
            </a:r>
            <a:r>
              <a:rPr lang="en-US" dirty="0"/>
              <a:t>-o/</a:t>
            </a:r>
            <a:r>
              <a:rPr lang="en-US" dirty="0" err="1"/>
              <a:t>ā</a:t>
            </a:r>
            <a:r>
              <a:rPr lang="en-US" dirty="0"/>
              <a:t>-; related to Ir. </a:t>
            </a:r>
            <a:r>
              <a:rPr lang="en-US" dirty="0" err="1"/>
              <a:t>geirid</a:t>
            </a:r>
            <a:r>
              <a:rPr lang="en-US" dirty="0"/>
              <a:t> ‘to warm’, Gk. thermos etc.</a:t>
            </a:r>
          </a:p>
          <a:p>
            <a:pPr lvl="1"/>
            <a:endParaRPr lang="en-US" dirty="0"/>
          </a:p>
          <a:p>
            <a:pPr lvl="1"/>
            <a:endParaRPr lang="en-US" dirty="0"/>
          </a:p>
        </p:txBody>
      </p:sp>
    </p:spTree>
    <p:extLst>
      <p:ext uri="{BB962C8B-B14F-4D97-AF65-F5344CB8AC3E}">
        <p14:creationId xmlns:p14="http://schemas.microsoft.com/office/powerpoint/2010/main" val="3743709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BFCF-0573-85A7-BE43-636E1D3CB55C}"/>
              </a:ext>
            </a:extLst>
          </p:cNvPr>
          <p:cNvSpPr>
            <a:spLocks noGrp="1"/>
          </p:cNvSpPr>
          <p:nvPr>
            <p:ph type="title"/>
          </p:nvPr>
        </p:nvSpPr>
        <p:spPr/>
        <p:txBody>
          <a:bodyPr>
            <a:normAutofit/>
          </a:bodyPr>
          <a:lstStyle/>
          <a:p>
            <a:r>
              <a:rPr lang="en-US" dirty="0"/>
              <a:t>comparative Indo-European law </a:t>
            </a:r>
          </a:p>
        </p:txBody>
      </p:sp>
      <p:sp>
        <p:nvSpPr>
          <p:cNvPr id="3" name="Content Placeholder 2">
            <a:extLst>
              <a:ext uri="{FF2B5EF4-FFF2-40B4-BE49-F238E27FC236}">
                <a16:creationId xmlns:a16="http://schemas.microsoft.com/office/drawing/2014/main" id="{D041BC1C-31EF-2165-9EBD-F53794C42D54}"/>
              </a:ext>
            </a:extLst>
          </p:cNvPr>
          <p:cNvSpPr>
            <a:spLocks noGrp="1"/>
          </p:cNvSpPr>
          <p:nvPr>
            <p:ph idx="1"/>
          </p:nvPr>
        </p:nvSpPr>
        <p:spPr>
          <a:xfrm>
            <a:off x="1443037" y="2016125"/>
            <a:ext cx="7431331" cy="3449638"/>
          </a:xfrm>
        </p:spPr>
        <p:txBody>
          <a:bodyPr/>
          <a:lstStyle/>
          <a:p>
            <a:r>
              <a:rPr lang="en-US" dirty="0"/>
              <a:t>Intra-Celtic legal terms:</a:t>
            </a:r>
          </a:p>
          <a:p>
            <a:pPr lvl="1"/>
            <a:r>
              <a:rPr lang="en-US" dirty="0"/>
              <a:t>Irish </a:t>
            </a:r>
            <a:r>
              <a:rPr lang="en-US" i="1" dirty="0" err="1"/>
              <a:t>enech</a:t>
            </a:r>
            <a:r>
              <a:rPr lang="en-US" dirty="0"/>
              <a:t>, Welsh </a:t>
            </a:r>
            <a:r>
              <a:rPr lang="en-US" i="1" dirty="0" err="1"/>
              <a:t>wyneb</a:t>
            </a:r>
            <a:r>
              <a:rPr lang="en-US" dirty="0"/>
              <a:t>, Old Breton </a:t>
            </a:r>
            <a:r>
              <a:rPr lang="en-US" i="1" dirty="0" err="1"/>
              <a:t>eneb</a:t>
            </a:r>
            <a:r>
              <a:rPr lang="en-US" i="1" dirty="0"/>
              <a:t> </a:t>
            </a:r>
            <a:r>
              <a:rPr lang="en-US" dirty="0"/>
              <a:t>‘face’</a:t>
            </a:r>
          </a:p>
          <a:p>
            <a:pPr lvl="1"/>
            <a:r>
              <a:rPr lang="en-US" dirty="0"/>
              <a:t>Irish legal term </a:t>
            </a:r>
            <a:r>
              <a:rPr lang="en-US" b="1" i="1" dirty="0" err="1"/>
              <a:t>lóg</a:t>
            </a:r>
            <a:r>
              <a:rPr lang="en-US" b="1" i="1" dirty="0"/>
              <a:t> n-</a:t>
            </a:r>
            <a:r>
              <a:rPr lang="en-US" b="1" i="1" dirty="0" err="1"/>
              <a:t>enech</a:t>
            </a:r>
            <a:r>
              <a:rPr lang="en-US" b="1" i="1" dirty="0"/>
              <a:t> </a:t>
            </a:r>
            <a:r>
              <a:rPr lang="en-US" dirty="0"/>
              <a:t>‘value of face, </a:t>
            </a:r>
            <a:r>
              <a:rPr lang="en-US" dirty="0" err="1"/>
              <a:t>honour</a:t>
            </a:r>
            <a:r>
              <a:rPr lang="en-US" dirty="0"/>
              <a:t>-price’, Welsh </a:t>
            </a:r>
            <a:r>
              <a:rPr lang="en-US" b="1" i="1" dirty="0" err="1"/>
              <a:t>wynebwerth</a:t>
            </a:r>
            <a:r>
              <a:rPr lang="en-US" dirty="0"/>
              <a:t> ‘face-worth, compensation’ (usually </a:t>
            </a:r>
            <a:r>
              <a:rPr lang="en-US" i="1" dirty="0" err="1"/>
              <a:t>galanas</a:t>
            </a:r>
            <a:r>
              <a:rPr lang="en-US" dirty="0"/>
              <a:t> and </a:t>
            </a:r>
            <a:r>
              <a:rPr lang="en-US" i="1" dirty="0" err="1"/>
              <a:t>sarhaet</a:t>
            </a:r>
            <a:r>
              <a:rPr lang="en-US" dirty="0"/>
              <a:t>)</a:t>
            </a:r>
          </a:p>
          <a:p>
            <a:pPr lvl="1"/>
            <a:r>
              <a:rPr lang="en-US" dirty="0"/>
              <a:t>Old Breton </a:t>
            </a:r>
            <a:r>
              <a:rPr lang="en-US" b="1" i="1" dirty="0" err="1"/>
              <a:t>enepuuert</a:t>
            </a:r>
            <a:r>
              <a:rPr lang="en-US" i="1" dirty="0"/>
              <a:t> </a:t>
            </a:r>
            <a:r>
              <a:rPr lang="en-US" dirty="0"/>
              <a:t>(modern </a:t>
            </a:r>
            <a:r>
              <a:rPr lang="en-US" i="1" dirty="0" err="1"/>
              <a:t>enebarzh</a:t>
            </a:r>
            <a:r>
              <a:rPr lang="en-US" dirty="0"/>
              <a:t>) ‘dowry’ </a:t>
            </a:r>
          </a:p>
          <a:p>
            <a:pPr lvl="1"/>
            <a:endParaRPr lang="en-US" dirty="0"/>
          </a:p>
          <a:p>
            <a:pPr lvl="1"/>
            <a:r>
              <a:rPr lang="en-US" dirty="0"/>
              <a:t>Ir. </a:t>
            </a:r>
            <a:r>
              <a:rPr lang="en-US" b="1" i="1" dirty="0" err="1"/>
              <a:t>athgabál</a:t>
            </a:r>
            <a:r>
              <a:rPr lang="en-US" dirty="0"/>
              <a:t>, W. </a:t>
            </a:r>
            <a:r>
              <a:rPr lang="en-US" b="1" i="1" dirty="0" err="1"/>
              <a:t>adafael</a:t>
            </a:r>
            <a:r>
              <a:rPr lang="en-US" b="1" i="1" dirty="0"/>
              <a:t> </a:t>
            </a:r>
            <a:r>
              <a:rPr lang="en-US" dirty="0"/>
              <a:t>and Old Breton </a:t>
            </a:r>
            <a:r>
              <a:rPr lang="en-US" b="1" i="1" dirty="0" err="1"/>
              <a:t>adgabael</a:t>
            </a:r>
            <a:r>
              <a:rPr lang="en-US" dirty="0"/>
              <a:t>, ‘distraint’</a:t>
            </a:r>
          </a:p>
          <a:p>
            <a:pPr lvl="1"/>
            <a:r>
              <a:rPr lang="en-US" dirty="0"/>
              <a:t>&lt; *</a:t>
            </a:r>
            <a:r>
              <a:rPr lang="en-US" i="1" dirty="0"/>
              <a:t>ad-</a:t>
            </a:r>
            <a:r>
              <a:rPr lang="en-US" i="1" dirty="0" err="1"/>
              <a:t>gabaglā</a:t>
            </a:r>
            <a:r>
              <a:rPr lang="en-US" dirty="0"/>
              <a:t> ‘seizing towards’</a:t>
            </a:r>
          </a:p>
          <a:p>
            <a:pPr lvl="1"/>
            <a:r>
              <a:rPr lang="en-US" dirty="0"/>
              <a:t>taking possession of the debtor’s moveable property, typically cattle, to enforce the payment of debt</a:t>
            </a:r>
          </a:p>
          <a:p>
            <a:pPr marL="457200" lvl="1" indent="0">
              <a:buNone/>
            </a:pPr>
            <a:endParaRPr lang="en-US" dirty="0"/>
          </a:p>
        </p:txBody>
      </p:sp>
    </p:spTree>
    <p:extLst>
      <p:ext uri="{BB962C8B-B14F-4D97-AF65-F5344CB8AC3E}">
        <p14:creationId xmlns:p14="http://schemas.microsoft.com/office/powerpoint/2010/main" val="762558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BFCF-0573-85A7-BE43-636E1D3CB55C}"/>
              </a:ext>
            </a:extLst>
          </p:cNvPr>
          <p:cNvSpPr>
            <a:spLocks noGrp="1"/>
          </p:cNvSpPr>
          <p:nvPr>
            <p:ph type="title"/>
          </p:nvPr>
        </p:nvSpPr>
        <p:spPr/>
        <p:txBody>
          <a:bodyPr>
            <a:normAutofit/>
          </a:bodyPr>
          <a:lstStyle/>
          <a:p>
            <a:r>
              <a:rPr lang="en-US" dirty="0"/>
              <a:t>‘the great antiquity of the law texts’</a:t>
            </a:r>
          </a:p>
        </p:txBody>
      </p:sp>
      <p:sp>
        <p:nvSpPr>
          <p:cNvPr id="3" name="Content Placeholder 2">
            <a:extLst>
              <a:ext uri="{FF2B5EF4-FFF2-40B4-BE49-F238E27FC236}">
                <a16:creationId xmlns:a16="http://schemas.microsoft.com/office/drawing/2014/main" id="{D041BC1C-31EF-2165-9EBD-F53794C42D54}"/>
              </a:ext>
            </a:extLst>
          </p:cNvPr>
          <p:cNvSpPr>
            <a:spLocks noGrp="1"/>
          </p:cNvSpPr>
          <p:nvPr>
            <p:ph idx="1"/>
          </p:nvPr>
        </p:nvSpPr>
        <p:spPr>
          <a:xfrm>
            <a:off x="1443038" y="2016125"/>
            <a:ext cx="6572250" cy="3731532"/>
          </a:xfrm>
        </p:spPr>
        <p:txBody>
          <a:bodyPr>
            <a:normAutofit fontScale="92500" lnSpcReduction="20000"/>
          </a:bodyPr>
          <a:lstStyle/>
          <a:p>
            <a:r>
              <a:rPr lang="en-US" dirty="0"/>
              <a:t>medieval prologues: after the 9</a:t>
            </a:r>
            <a:r>
              <a:rPr lang="en-US" baseline="30000" dirty="0"/>
              <a:t>th</a:t>
            </a:r>
            <a:r>
              <a:rPr lang="en-US" dirty="0"/>
              <a:t> century</a:t>
            </a:r>
          </a:p>
          <a:p>
            <a:r>
              <a:rPr lang="en-US" dirty="0"/>
              <a:t>attributing the law texts to prehistoric kings such as Cormac mac </a:t>
            </a:r>
            <a:r>
              <a:rPr lang="en-US" dirty="0" err="1"/>
              <a:t>Airt</a:t>
            </a:r>
            <a:r>
              <a:rPr lang="en-US" dirty="0"/>
              <a:t>, to legendary sages such as Sen mac </a:t>
            </a:r>
            <a:r>
              <a:rPr lang="en-US" dirty="0" err="1"/>
              <a:t>Áige</a:t>
            </a:r>
            <a:r>
              <a:rPr lang="en-US" dirty="0"/>
              <a:t>, and to historical figures such as St. Patrick (5th century) and </a:t>
            </a:r>
            <a:r>
              <a:rPr lang="en-US" dirty="0" err="1"/>
              <a:t>Cenn</a:t>
            </a:r>
            <a:r>
              <a:rPr lang="en-US" dirty="0"/>
              <a:t> </a:t>
            </a:r>
            <a:r>
              <a:rPr lang="en-US" dirty="0" err="1"/>
              <a:t>Fáelad</a:t>
            </a:r>
            <a:r>
              <a:rPr lang="en-US" dirty="0"/>
              <a:t> (d. 679)</a:t>
            </a:r>
          </a:p>
          <a:p>
            <a:r>
              <a:rPr lang="en-US" dirty="0"/>
              <a:t>O’Reilly: early Irish law was first promulgated by a king called </a:t>
            </a:r>
            <a:r>
              <a:rPr lang="en-US" dirty="0" err="1"/>
              <a:t>Ollam</a:t>
            </a:r>
            <a:r>
              <a:rPr lang="en-US" dirty="0"/>
              <a:t> </a:t>
            </a:r>
            <a:r>
              <a:rPr lang="en-US" dirty="0" err="1"/>
              <a:t>Fodla</a:t>
            </a:r>
            <a:r>
              <a:rPr lang="en-US" dirty="0"/>
              <a:t> (‘Sage of Ireland’) who ascended the throne of Ireland A.M. 3236 (roughly 524 BCE) (1825: 147)</a:t>
            </a:r>
          </a:p>
          <a:p>
            <a:r>
              <a:rPr lang="en-US" dirty="0"/>
              <a:t>based on the 11th century synthetic work </a:t>
            </a:r>
            <a:r>
              <a:rPr lang="en-US" i="1" dirty="0" err="1"/>
              <a:t>Lebor</a:t>
            </a:r>
            <a:r>
              <a:rPr lang="en-US" i="1" dirty="0"/>
              <a:t> </a:t>
            </a:r>
            <a:r>
              <a:rPr lang="en-US" i="1" dirty="0" err="1"/>
              <a:t>Gabála</a:t>
            </a:r>
            <a:r>
              <a:rPr lang="en-US" i="1" dirty="0"/>
              <a:t> </a:t>
            </a:r>
            <a:r>
              <a:rPr lang="en-US" i="1" dirty="0" err="1"/>
              <a:t>Érenn</a:t>
            </a:r>
            <a:r>
              <a:rPr lang="en-US" i="1" dirty="0"/>
              <a:t> </a:t>
            </a:r>
            <a:r>
              <a:rPr lang="en-US" dirty="0"/>
              <a:t>‘The Book of Invasion of Ireland’</a:t>
            </a:r>
          </a:p>
        </p:txBody>
      </p:sp>
    </p:spTree>
    <p:extLst>
      <p:ext uri="{BB962C8B-B14F-4D97-AF65-F5344CB8AC3E}">
        <p14:creationId xmlns:p14="http://schemas.microsoft.com/office/powerpoint/2010/main" val="3502090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BFCF-0573-85A7-BE43-636E1D3CB55C}"/>
              </a:ext>
            </a:extLst>
          </p:cNvPr>
          <p:cNvSpPr>
            <a:spLocks noGrp="1"/>
          </p:cNvSpPr>
          <p:nvPr>
            <p:ph type="title"/>
          </p:nvPr>
        </p:nvSpPr>
        <p:spPr/>
        <p:txBody>
          <a:bodyPr>
            <a:normAutofit/>
          </a:bodyPr>
          <a:lstStyle/>
          <a:p>
            <a:r>
              <a:rPr lang="en-US" dirty="0"/>
              <a:t>‘the great antiquity of the law texts’</a:t>
            </a:r>
          </a:p>
        </p:txBody>
      </p:sp>
      <p:sp>
        <p:nvSpPr>
          <p:cNvPr id="3" name="Content Placeholder 2">
            <a:extLst>
              <a:ext uri="{FF2B5EF4-FFF2-40B4-BE49-F238E27FC236}">
                <a16:creationId xmlns:a16="http://schemas.microsoft.com/office/drawing/2014/main" id="{D041BC1C-31EF-2165-9EBD-F53794C42D54}"/>
              </a:ext>
            </a:extLst>
          </p:cNvPr>
          <p:cNvSpPr>
            <a:spLocks noGrp="1"/>
          </p:cNvSpPr>
          <p:nvPr>
            <p:ph idx="1"/>
          </p:nvPr>
        </p:nvSpPr>
        <p:spPr>
          <a:xfrm>
            <a:off x="1443038" y="2016125"/>
            <a:ext cx="7044470" cy="3449638"/>
          </a:xfrm>
        </p:spPr>
        <p:txBody>
          <a:bodyPr>
            <a:normAutofit fontScale="85000" lnSpcReduction="10000"/>
          </a:bodyPr>
          <a:lstStyle/>
          <a:p>
            <a:r>
              <a:rPr lang="en-US" dirty="0"/>
              <a:t>Hancock: the pseudo-historical prologue to the compilation of </a:t>
            </a:r>
            <a:r>
              <a:rPr lang="en-US" dirty="0" err="1"/>
              <a:t>Senchas</a:t>
            </a:r>
            <a:r>
              <a:rPr lang="en-US" dirty="0"/>
              <a:t> </a:t>
            </a:r>
            <a:r>
              <a:rPr lang="en-US" dirty="0" err="1"/>
              <a:t>Már</a:t>
            </a:r>
            <a:r>
              <a:rPr lang="en-US" dirty="0"/>
              <a:t> -- St. Patrick made the Irish law in the 5</a:t>
            </a:r>
            <a:r>
              <a:rPr lang="en-US" baseline="30000" dirty="0"/>
              <a:t>th</a:t>
            </a:r>
            <a:r>
              <a:rPr lang="en-US" dirty="0"/>
              <a:t> century</a:t>
            </a:r>
          </a:p>
          <a:p>
            <a:pPr lvl="1"/>
            <a:r>
              <a:rPr lang="en-US" sz="1400" dirty="0" err="1"/>
              <a:t>Senchas</a:t>
            </a:r>
            <a:r>
              <a:rPr lang="en-US" sz="1400" dirty="0"/>
              <a:t> </a:t>
            </a:r>
            <a:r>
              <a:rPr lang="en-US" sz="1400" dirty="0" err="1"/>
              <a:t>Már</a:t>
            </a:r>
            <a:r>
              <a:rPr lang="en-US" sz="1400" dirty="0"/>
              <a:t> itself was a product of an ambitious Armagh in the late 7th century</a:t>
            </a:r>
          </a:p>
          <a:p>
            <a:r>
              <a:rPr lang="en-US" dirty="0"/>
              <a:t>D.A. Binchy: ‘the fiction of immutability forbade them [late medieval jurists] even to refer to any intervening changes in the law’ (Binchy 1971 [1959]: 113 [16])</a:t>
            </a:r>
          </a:p>
          <a:p>
            <a:r>
              <a:rPr lang="en-US" dirty="0"/>
              <a:t>later legal scholars actively updated the written law</a:t>
            </a:r>
          </a:p>
          <a:p>
            <a:pPr lvl="1"/>
            <a:r>
              <a:rPr lang="en-US" sz="1400" dirty="0"/>
              <a:t>Kelly, Fergus. The MacEgan Legal Treatise. Dublin: Dublin Institute for Advanced Studies, 2020.</a:t>
            </a:r>
          </a:p>
          <a:p>
            <a:pPr lvl="1"/>
            <a:r>
              <a:rPr lang="en-IE" sz="1400" dirty="0">
                <a:effectLst/>
              </a:rPr>
              <a:t>Patterson, </a:t>
            </a:r>
            <a:r>
              <a:rPr lang="en-IE" sz="1400" dirty="0" err="1">
                <a:effectLst/>
              </a:rPr>
              <a:t>Nerys</a:t>
            </a:r>
            <a:r>
              <a:rPr lang="en-IE" sz="1400" dirty="0">
                <a:effectLst/>
              </a:rPr>
              <a:t>. “Brehon Law in Late Medieval Ireland: ‘Antiquarian and Obsolete’ or ‘Traditional and Functional’?” </a:t>
            </a:r>
            <a:r>
              <a:rPr lang="en-IE" sz="1400" i="1" dirty="0">
                <a:effectLst/>
              </a:rPr>
              <a:t>Cambridge Medieval Celtic Studies</a:t>
            </a:r>
            <a:r>
              <a:rPr lang="en-IE" sz="1400" dirty="0">
                <a:effectLst/>
              </a:rPr>
              <a:t> 17 (1989): 43–63.</a:t>
            </a:r>
          </a:p>
          <a:p>
            <a:pPr lvl="2"/>
            <a:endParaRPr lang="en-US" dirty="0"/>
          </a:p>
          <a:p>
            <a:pPr lvl="2"/>
            <a:endParaRPr lang="en-US" dirty="0"/>
          </a:p>
        </p:txBody>
      </p:sp>
    </p:spTree>
    <p:extLst>
      <p:ext uri="{BB962C8B-B14F-4D97-AF65-F5344CB8AC3E}">
        <p14:creationId xmlns:p14="http://schemas.microsoft.com/office/powerpoint/2010/main" val="2759634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F07D-9549-17F1-9BB5-770743F66D34}"/>
              </a:ext>
            </a:extLst>
          </p:cNvPr>
          <p:cNvSpPr>
            <a:spLocks noGrp="1"/>
          </p:cNvSpPr>
          <p:nvPr>
            <p:ph type="title"/>
          </p:nvPr>
        </p:nvSpPr>
        <p:spPr/>
        <p:txBody>
          <a:bodyPr/>
          <a:lstStyle/>
          <a:p>
            <a:r>
              <a:rPr lang="en-US" dirty="0"/>
              <a:t>The ‘Anti-nativist’ </a:t>
            </a:r>
            <a:r>
              <a:rPr lang="en-US" dirty="0" err="1"/>
              <a:t>programme</a:t>
            </a:r>
            <a:endParaRPr lang="en-US" dirty="0"/>
          </a:p>
        </p:txBody>
      </p:sp>
      <p:sp>
        <p:nvSpPr>
          <p:cNvPr id="3" name="Content Placeholder 2">
            <a:extLst>
              <a:ext uri="{FF2B5EF4-FFF2-40B4-BE49-F238E27FC236}">
                <a16:creationId xmlns:a16="http://schemas.microsoft.com/office/drawing/2014/main" id="{1DFB4B3F-50A4-A93A-5905-11D62936DE3E}"/>
              </a:ext>
            </a:extLst>
          </p:cNvPr>
          <p:cNvSpPr>
            <a:spLocks noGrp="1"/>
          </p:cNvSpPr>
          <p:nvPr>
            <p:ph idx="1"/>
          </p:nvPr>
        </p:nvSpPr>
        <p:spPr>
          <a:xfrm>
            <a:off x="783771" y="2016125"/>
            <a:ext cx="7895771" cy="3833132"/>
          </a:xfrm>
        </p:spPr>
        <p:txBody>
          <a:bodyPr/>
          <a:lstStyle/>
          <a:p>
            <a:r>
              <a:rPr lang="en-US" dirty="0"/>
              <a:t>Protesting against the ‘oral, pagan, prehistoric’ model of early Irish literature and law</a:t>
            </a:r>
          </a:p>
          <a:p>
            <a:r>
              <a:rPr lang="en-US" dirty="0"/>
              <a:t>the highly alliterated non-rhyming verses known as </a:t>
            </a:r>
            <a:r>
              <a:rPr lang="en-US" i="1" dirty="0" err="1"/>
              <a:t>rosc</a:t>
            </a:r>
            <a:r>
              <a:rPr lang="en-US" dirty="0"/>
              <a:t> in some law tracts are actually adapted from Latin canon law texts</a:t>
            </a:r>
          </a:p>
          <a:p>
            <a:pPr lvl="1"/>
            <a:r>
              <a:rPr lang="en-IE" dirty="0">
                <a:effectLst/>
              </a:rPr>
              <a:t>Breatnach, Liam. “Canon Law and Secular Law in Early Ireland: The Significance of </a:t>
            </a:r>
            <a:r>
              <a:rPr lang="en-IE" dirty="0" err="1">
                <a:effectLst/>
              </a:rPr>
              <a:t>Bretha</a:t>
            </a:r>
            <a:r>
              <a:rPr lang="en-IE" dirty="0">
                <a:effectLst/>
              </a:rPr>
              <a:t> </a:t>
            </a:r>
            <a:r>
              <a:rPr lang="en-IE" dirty="0" err="1">
                <a:effectLst/>
              </a:rPr>
              <a:t>Nemed</a:t>
            </a:r>
            <a:r>
              <a:rPr lang="en-IE" dirty="0">
                <a:effectLst/>
              </a:rPr>
              <a:t>.” </a:t>
            </a:r>
            <a:r>
              <a:rPr lang="en-IE" i="1" dirty="0" err="1">
                <a:effectLst/>
              </a:rPr>
              <a:t>Peritia</a:t>
            </a:r>
            <a:r>
              <a:rPr lang="en-IE" dirty="0">
                <a:effectLst/>
              </a:rPr>
              <a:t> 3 (1984): 439–59.</a:t>
            </a:r>
            <a:endParaRPr lang="en-US" dirty="0"/>
          </a:p>
          <a:p>
            <a:r>
              <a:rPr lang="en-US" dirty="0"/>
              <a:t>heavy influence of Christian and Latinate grammatical learning on the structure, wording and attitude of early Irish law</a:t>
            </a:r>
          </a:p>
          <a:p>
            <a:pPr lvl="1"/>
            <a:r>
              <a:rPr lang="en-IE" dirty="0">
                <a:effectLst/>
              </a:rPr>
              <a:t>McCone, Kim. </a:t>
            </a:r>
            <a:r>
              <a:rPr lang="en-IE" i="1" dirty="0">
                <a:effectLst/>
              </a:rPr>
              <a:t>Pagan Past and Christian Present in Early Irish Literature</a:t>
            </a:r>
            <a:r>
              <a:rPr lang="en-IE" dirty="0">
                <a:effectLst/>
              </a:rPr>
              <a:t>. Maynooth Monographs 3. Maynooth: An </a:t>
            </a:r>
            <a:r>
              <a:rPr lang="en-IE" dirty="0" err="1">
                <a:effectLst/>
              </a:rPr>
              <a:t>Sagart</a:t>
            </a:r>
            <a:r>
              <a:rPr lang="en-IE" dirty="0">
                <a:effectLst/>
              </a:rPr>
              <a:t>, 1990.</a:t>
            </a:r>
          </a:p>
          <a:p>
            <a:pPr lvl="1"/>
            <a:endParaRPr lang="en-US" dirty="0"/>
          </a:p>
        </p:txBody>
      </p:sp>
    </p:spTree>
    <p:extLst>
      <p:ext uri="{BB962C8B-B14F-4D97-AF65-F5344CB8AC3E}">
        <p14:creationId xmlns:p14="http://schemas.microsoft.com/office/powerpoint/2010/main" val="3458327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BFCF-0573-85A7-BE43-636E1D3CB55C}"/>
              </a:ext>
            </a:extLst>
          </p:cNvPr>
          <p:cNvSpPr>
            <a:spLocks noGrp="1"/>
          </p:cNvSpPr>
          <p:nvPr>
            <p:ph type="title"/>
          </p:nvPr>
        </p:nvSpPr>
        <p:spPr/>
        <p:txBody>
          <a:bodyPr>
            <a:normAutofit/>
          </a:bodyPr>
          <a:lstStyle/>
          <a:p>
            <a:r>
              <a:rPr lang="en-US" dirty="0"/>
              <a:t>Re-editing the texts</a:t>
            </a:r>
          </a:p>
        </p:txBody>
      </p:sp>
      <p:sp>
        <p:nvSpPr>
          <p:cNvPr id="3" name="Content Placeholder 2">
            <a:extLst>
              <a:ext uri="{FF2B5EF4-FFF2-40B4-BE49-F238E27FC236}">
                <a16:creationId xmlns:a16="http://schemas.microsoft.com/office/drawing/2014/main" id="{D041BC1C-31EF-2165-9EBD-F53794C42D54}"/>
              </a:ext>
            </a:extLst>
          </p:cNvPr>
          <p:cNvSpPr>
            <a:spLocks noGrp="1"/>
          </p:cNvSpPr>
          <p:nvPr>
            <p:ph idx="1"/>
          </p:nvPr>
        </p:nvSpPr>
        <p:spPr>
          <a:xfrm>
            <a:off x="1443037" y="2016125"/>
            <a:ext cx="7431331" cy="3449638"/>
          </a:xfrm>
        </p:spPr>
        <p:txBody>
          <a:bodyPr/>
          <a:lstStyle/>
          <a:p>
            <a:r>
              <a:rPr lang="en-US" sz="1800" dirty="0"/>
              <a:t>Pre-CIH era:</a:t>
            </a:r>
          </a:p>
          <a:p>
            <a:r>
              <a:rPr lang="en-US" sz="1800" dirty="0"/>
              <a:t>Charles Plummer</a:t>
            </a:r>
          </a:p>
          <a:p>
            <a:r>
              <a:rPr lang="en-US" sz="1800" dirty="0"/>
              <a:t>Eoin MacNeill</a:t>
            </a:r>
          </a:p>
          <a:p>
            <a:r>
              <a:rPr lang="en-US" sz="1800" dirty="0"/>
              <a:t>Rudolf Thurneysen</a:t>
            </a:r>
          </a:p>
          <a:p>
            <a:r>
              <a:rPr lang="en-US" sz="1800" dirty="0"/>
              <a:t>D.A. Binchy</a:t>
            </a:r>
          </a:p>
          <a:p>
            <a:endParaRPr lang="en-US" sz="1800" dirty="0"/>
          </a:p>
        </p:txBody>
      </p:sp>
    </p:spTree>
    <p:extLst>
      <p:ext uri="{BB962C8B-B14F-4D97-AF65-F5344CB8AC3E}">
        <p14:creationId xmlns:p14="http://schemas.microsoft.com/office/powerpoint/2010/main" val="1675768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6C93F-357F-A13D-1276-575C78948D5B}"/>
              </a:ext>
            </a:extLst>
          </p:cNvPr>
          <p:cNvSpPr>
            <a:spLocks noGrp="1"/>
          </p:cNvSpPr>
          <p:nvPr>
            <p:ph type="title"/>
          </p:nvPr>
        </p:nvSpPr>
        <p:spPr/>
        <p:txBody>
          <a:bodyPr/>
          <a:lstStyle/>
          <a:p>
            <a:r>
              <a:rPr lang="en-US" dirty="0"/>
              <a:t>Structure of the talk</a:t>
            </a:r>
          </a:p>
        </p:txBody>
      </p:sp>
      <p:sp>
        <p:nvSpPr>
          <p:cNvPr id="3" name="Content Placeholder 2">
            <a:extLst>
              <a:ext uri="{FF2B5EF4-FFF2-40B4-BE49-F238E27FC236}">
                <a16:creationId xmlns:a16="http://schemas.microsoft.com/office/drawing/2014/main" id="{357425D6-5EEF-2E0A-28CA-C0936C5695D7}"/>
              </a:ext>
            </a:extLst>
          </p:cNvPr>
          <p:cNvSpPr>
            <a:spLocks noGrp="1"/>
          </p:cNvSpPr>
          <p:nvPr>
            <p:ph idx="1"/>
          </p:nvPr>
        </p:nvSpPr>
        <p:spPr/>
        <p:txBody>
          <a:bodyPr/>
          <a:lstStyle/>
          <a:p>
            <a:r>
              <a:rPr lang="en-US" dirty="0"/>
              <a:t>Basic aspects about Early Irish law</a:t>
            </a:r>
          </a:p>
          <a:p>
            <a:r>
              <a:rPr lang="en-US" dirty="0"/>
              <a:t>Progress so far in the study of Early Irish law</a:t>
            </a:r>
          </a:p>
          <a:p>
            <a:r>
              <a:rPr lang="en-US" dirty="0"/>
              <a:t>potential fields of further research</a:t>
            </a:r>
          </a:p>
        </p:txBody>
      </p:sp>
    </p:spTree>
    <p:extLst>
      <p:ext uri="{BB962C8B-B14F-4D97-AF65-F5344CB8AC3E}">
        <p14:creationId xmlns:p14="http://schemas.microsoft.com/office/powerpoint/2010/main" val="346259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3A5E-E37B-E014-842A-3F320598A33E}"/>
              </a:ext>
            </a:extLst>
          </p:cNvPr>
          <p:cNvSpPr>
            <a:spLocks noGrp="1"/>
          </p:cNvSpPr>
          <p:nvPr>
            <p:ph type="title"/>
          </p:nvPr>
        </p:nvSpPr>
        <p:spPr>
          <a:xfrm>
            <a:off x="1443491" y="804890"/>
            <a:ext cx="6571343" cy="1059305"/>
          </a:xfrm>
        </p:spPr>
        <p:txBody>
          <a:bodyPr anchor="t">
            <a:normAutofit/>
          </a:bodyPr>
          <a:lstStyle/>
          <a:p>
            <a:r>
              <a:rPr lang="en-US" dirty="0"/>
              <a:t>Corpus </a:t>
            </a:r>
            <a:r>
              <a:rPr lang="en-US" dirty="0" err="1"/>
              <a:t>Iuris</a:t>
            </a:r>
            <a:r>
              <a:rPr lang="en-US" dirty="0"/>
              <a:t> </a:t>
            </a:r>
            <a:r>
              <a:rPr lang="en-US" dirty="0" err="1"/>
              <a:t>Hibernici</a:t>
            </a:r>
            <a:endParaRPr lang="en-US" dirty="0"/>
          </a:p>
        </p:txBody>
      </p:sp>
      <p:sp>
        <p:nvSpPr>
          <p:cNvPr id="3" name="Content Placeholder 2">
            <a:extLst>
              <a:ext uri="{FF2B5EF4-FFF2-40B4-BE49-F238E27FC236}">
                <a16:creationId xmlns:a16="http://schemas.microsoft.com/office/drawing/2014/main" id="{FA3ACE63-7FA2-61A7-D7E2-44AB57218086}"/>
              </a:ext>
            </a:extLst>
          </p:cNvPr>
          <p:cNvSpPr>
            <a:spLocks noGrp="1"/>
          </p:cNvSpPr>
          <p:nvPr>
            <p:ph sz="half" idx="1"/>
          </p:nvPr>
        </p:nvSpPr>
        <p:spPr>
          <a:xfrm>
            <a:off x="1443490" y="2013935"/>
            <a:ext cx="3792482" cy="4419521"/>
          </a:xfrm>
        </p:spPr>
        <p:txBody>
          <a:bodyPr wrap="square" anchor="t">
            <a:normAutofit lnSpcReduction="10000"/>
          </a:bodyPr>
          <a:lstStyle/>
          <a:p>
            <a:pPr>
              <a:lnSpc>
                <a:spcPct val="110000"/>
              </a:lnSpc>
            </a:pPr>
            <a:r>
              <a:rPr lang="en-IE" sz="1900" dirty="0">
                <a:effectLst/>
              </a:rPr>
              <a:t>Binchy, Daniel A., ed. </a:t>
            </a:r>
            <a:r>
              <a:rPr lang="en-IE" sz="1900" i="1" dirty="0">
                <a:effectLst/>
              </a:rPr>
              <a:t>Corpus </a:t>
            </a:r>
            <a:r>
              <a:rPr lang="en-IE" sz="1900" i="1" dirty="0" err="1">
                <a:effectLst/>
              </a:rPr>
              <a:t>Iuris</a:t>
            </a:r>
            <a:r>
              <a:rPr lang="en-IE" sz="1900" i="1" dirty="0">
                <a:effectLst/>
              </a:rPr>
              <a:t> </a:t>
            </a:r>
            <a:r>
              <a:rPr lang="en-IE" sz="1900" i="1" dirty="0" err="1">
                <a:effectLst/>
              </a:rPr>
              <a:t>Hibernici</a:t>
            </a:r>
            <a:r>
              <a:rPr lang="en-IE" sz="1900" dirty="0">
                <a:effectLst/>
              </a:rPr>
              <a:t>. 6 vols. Dublin: Dublin Institute for Advanced Studies, 1978.</a:t>
            </a:r>
          </a:p>
          <a:p>
            <a:pPr lvl="1">
              <a:lnSpc>
                <a:spcPct val="110000"/>
              </a:lnSpc>
            </a:pPr>
            <a:r>
              <a:rPr lang="en-IE" sz="1900" dirty="0"/>
              <a:t>Reviews: Breatnach, Breen and </a:t>
            </a:r>
            <a:r>
              <a:rPr lang="en-IE" sz="1900" dirty="0" err="1"/>
              <a:t>Ó</a:t>
            </a:r>
            <a:r>
              <a:rPr lang="en-IE" sz="1900" dirty="0"/>
              <a:t> </a:t>
            </a:r>
            <a:r>
              <a:rPr lang="en-IE" sz="1900" dirty="0" err="1"/>
              <a:t>Corráin</a:t>
            </a:r>
            <a:r>
              <a:rPr lang="en-IE" sz="1900" dirty="0"/>
              <a:t> (1984)</a:t>
            </a:r>
          </a:p>
          <a:p>
            <a:pPr marL="457200" lvl="1" indent="0">
              <a:lnSpc>
                <a:spcPct val="110000"/>
              </a:lnSpc>
              <a:buNone/>
            </a:pPr>
            <a:r>
              <a:rPr lang="en-IE" sz="1900" dirty="0"/>
              <a:t>	Charles-Edwards (1980)</a:t>
            </a:r>
          </a:p>
          <a:p>
            <a:pPr>
              <a:lnSpc>
                <a:spcPct val="110000"/>
              </a:lnSpc>
            </a:pPr>
            <a:r>
              <a:rPr lang="en-IE" sz="2000" dirty="0">
                <a:effectLst/>
              </a:rPr>
              <a:t>Breatnach, Liam. </a:t>
            </a:r>
            <a:r>
              <a:rPr lang="en-IE" sz="2000" i="1" dirty="0">
                <a:effectLst/>
              </a:rPr>
              <a:t>A Companion to the Corpus </a:t>
            </a:r>
            <a:r>
              <a:rPr lang="en-IE" sz="2000" i="1" dirty="0" err="1">
                <a:effectLst/>
              </a:rPr>
              <a:t>Iuris</a:t>
            </a:r>
            <a:r>
              <a:rPr lang="en-IE" sz="2000" i="1" dirty="0">
                <a:effectLst/>
              </a:rPr>
              <a:t> </a:t>
            </a:r>
            <a:r>
              <a:rPr lang="en-IE" sz="2000" i="1" dirty="0" err="1">
                <a:effectLst/>
              </a:rPr>
              <a:t>Hibernici</a:t>
            </a:r>
            <a:r>
              <a:rPr lang="en-IE" sz="2000" dirty="0">
                <a:effectLst/>
              </a:rPr>
              <a:t>. Dublin: Dublin Institute for Advanced Studies, 2005.</a:t>
            </a:r>
            <a:r>
              <a:rPr lang="en-IE" sz="2300" dirty="0">
                <a:effectLst/>
              </a:rPr>
              <a:t>	</a:t>
            </a:r>
          </a:p>
          <a:p>
            <a:pPr>
              <a:lnSpc>
                <a:spcPct val="110000"/>
              </a:lnSpc>
            </a:pPr>
            <a:endParaRPr lang="en-US" sz="1900" dirty="0"/>
          </a:p>
        </p:txBody>
      </p:sp>
      <p:pic>
        <p:nvPicPr>
          <p:cNvPr id="4" name="Picture 3">
            <a:extLst>
              <a:ext uri="{FF2B5EF4-FFF2-40B4-BE49-F238E27FC236}">
                <a16:creationId xmlns:a16="http://schemas.microsoft.com/office/drawing/2014/main" id="{5840EA64-8586-E340-22EE-0979A45FDD08}"/>
              </a:ext>
            </a:extLst>
          </p:cNvPr>
          <p:cNvPicPr>
            <a:picLocks noChangeAspect="1"/>
          </p:cNvPicPr>
          <p:nvPr/>
        </p:nvPicPr>
        <p:blipFill>
          <a:blip r:embed="rId2"/>
          <a:stretch>
            <a:fillRect/>
          </a:stretch>
        </p:blipFill>
        <p:spPr>
          <a:xfrm>
            <a:off x="5235972" y="2013936"/>
            <a:ext cx="2993628" cy="4231278"/>
          </a:xfrm>
          <a:prstGeom prst="rect">
            <a:avLst/>
          </a:prstGeom>
          <a:noFill/>
        </p:spPr>
      </p:pic>
    </p:spTree>
    <p:extLst>
      <p:ext uri="{BB962C8B-B14F-4D97-AF65-F5344CB8AC3E}">
        <p14:creationId xmlns:p14="http://schemas.microsoft.com/office/powerpoint/2010/main" val="364235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6BFCF-0573-85A7-BE43-636E1D3CB55C}"/>
              </a:ext>
            </a:extLst>
          </p:cNvPr>
          <p:cNvSpPr>
            <a:spLocks noGrp="1"/>
          </p:cNvSpPr>
          <p:nvPr>
            <p:ph type="title"/>
          </p:nvPr>
        </p:nvSpPr>
        <p:spPr/>
        <p:txBody>
          <a:bodyPr>
            <a:normAutofit/>
          </a:bodyPr>
          <a:lstStyle/>
          <a:p>
            <a:r>
              <a:rPr lang="en-US" dirty="0"/>
              <a:t>More re-edition of texts</a:t>
            </a:r>
          </a:p>
        </p:txBody>
      </p:sp>
      <p:sp>
        <p:nvSpPr>
          <p:cNvPr id="3" name="Content Placeholder 2">
            <a:extLst>
              <a:ext uri="{FF2B5EF4-FFF2-40B4-BE49-F238E27FC236}">
                <a16:creationId xmlns:a16="http://schemas.microsoft.com/office/drawing/2014/main" id="{D041BC1C-31EF-2165-9EBD-F53794C42D54}"/>
              </a:ext>
            </a:extLst>
          </p:cNvPr>
          <p:cNvSpPr>
            <a:spLocks noGrp="1"/>
          </p:cNvSpPr>
          <p:nvPr>
            <p:ph idx="1"/>
          </p:nvPr>
        </p:nvSpPr>
        <p:spPr>
          <a:xfrm>
            <a:off x="1443037" y="2016125"/>
            <a:ext cx="7431331" cy="3449638"/>
          </a:xfrm>
        </p:spPr>
        <p:txBody>
          <a:bodyPr/>
          <a:lstStyle/>
          <a:p>
            <a:r>
              <a:rPr lang="en-US" sz="1800" dirty="0"/>
              <a:t>Post-CIH era:</a:t>
            </a:r>
          </a:p>
          <a:p>
            <a:r>
              <a:rPr lang="en-US" sz="1800" dirty="0"/>
              <a:t>Fergus Kelly</a:t>
            </a:r>
          </a:p>
          <a:p>
            <a:r>
              <a:rPr lang="en-US" sz="1800" dirty="0"/>
              <a:t>Thomas Charles-Edwards</a:t>
            </a:r>
          </a:p>
          <a:p>
            <a:r>
              <a:rPr lang="en-US" sz="1800" dirty="0"/>
              <a:t>Liam Breatnach</a:t>
            </a:r>
          </a:p>
          <a:p>
            <a:r>
              <a:rPr lang="en-US" sz="1800" dirty="0"/>
              <a:t>Neil McLeod</a:t>
            </a:r>
          </a:p>
          <a:p>
            <a:r>
              <a:rPr lang="en-US" sz="1800" dirty="0"/>
              <a:t>Charlene </a:t>
            </a:r>
            <a:r>
              <a:rPr lang="en-US" sz="1800" dirty="0" err="1"/>
              <a:t>Eska</a:t>
            </a:r>
            <a:endParaRPr lang="en-US" sz="1800" dirty="0"/>
          </a:p>
          <a:p>
            <a:r>
              <a:rPr lang="en-US" sz="1800" dirty="0"/>
              <a:t>etc.</a:t>
            </a:r>
          </a:p>
          <a:p>
            <a:endParaRPr lang="en-US" sz="1800" dirty="0"/>
          </a:p>
        </p:txBody>
      </p:sp>
    </p:spTree>
    <p:extLst>
      <p:ext uri="{BB962C8B-B14F-4D97-AF65-F5344CB8AC3E}">
        <p14:creationId xmlns:p14="http://schemas.microsoft.com/office/powerpoint/2010/main" val="125055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F0B5-77CE-6C9D-320D-661B844A6180}"/>
              </a:ext>
            </a:extLst>
          </p:cNvPr>
          <p:cNvSpPr>
            <a:spLocks noGrp="1"/>
          </p:cNvSpPr>
          <p:nvPr>
            <p:ph type="title"/>
          </p:nvPr>
        </p:nvSpPr>
        <p:spPr/>
        <p:txBody>
          <a:bodyPr/>
          <a:lstStyle/>
          <a:p>
            <a:r>
              <a:rPr lang="en-US" dirty="0"/>
              <a:t>Diverse research directions</a:t>
            </a:r>
          </a:p>
        </p:txBody>
      </p:sp>
      <p:sp>
        <p:nvSpPr>
          <p:cNvPr id="3" name="Content Placeholder 2">
            <a:extLst>
              <a:ext uri="{FF2B5EF4-FFF2-40B4-BE49-F238E27FC236}">
                <a16:creationId xmlns:a16="http://schemas.microsoft.com/office/drawing/2014/main" id="{A5F01880-DEFC-340D-D854-B3739F5B5274}"/>
              </a:ext>
            </a:extLst>
          </p:cNvPr>
          <p:cNvSpPr>
            <a:spLocks noGrp="1"/>
          </p:cNvSpPr>
          <p:nvPr>
            <p:ph idx="1"/>
          </p:nvPr>
        </p:nvSpPr>
        <p:spPr/>
        <p:txBody>
          <a:bodyPr/>
          <a:lstStyle/>
          <a:p>
            <a:r>
              <a:rPr lang="en-US" dirty="0"/>
              <a:t>General account:</a:t>
            </a:r>
          </a:p>
          <a:p>
            <a:pPr lvl="1"/>
            <a:r>
              <a:rPr lang="en-IE" dirty="0">
                <a:effectLst/>
              </a:rPr>
              <a:t>Kelly, Fergus. </a:t>
            </a:r>
            <a:r>
              <a:rPr lang="en-IE" i="1" dirty="0">
                <a:effectLst/>
              </a:rPr>
              <a:t>A Guide to Early Irish Law</a:t>
            </a:r>
            <a:r>
              <a:rPr lang="en-IE" dirty="0">
                <a:effectLst/>
              </a:rPr>
              <a:t>. Early Irish Law Series 3. Dublin: Dublin Institute for Advanced Studies, 1988.</a:t>
            </a:r>
          </a:p>
          <a:p>
            <a:r>
              <a:rPr lang="en-US" dirty="0"/>
              <a:t>In connection with social practices and institutions</a:t>
            </a:r>
          </a:p>
          <a:p>
            <a:pPr lvl="1"/>
            <a:r>
              <a:rPr lang="en-IE" dirty="0">
                <a:effectLst/>
              </a:rPr>
              <a:t>Kelly, Fergus. </a:t>
            </a:r>
            <a:r>
              <a:rPr lang="en-IE" i="1" dirty="0">
                <a:effectLst/>
              </a:rPr>
              <a:t>Early Irish Farming</a:t>
            </a:r>
            <a:r>
              <a:rPr lang="en-IE" dirty="0">
                <a:effectLst/>
              </a:rPr>
              <a:t>. Early Irish Law Series 4. Dublin: Dublin Institute for Advanced Studies, 1997.</a:t>
            </a:r>
          </a:p>
          <a:p>
            <a:pPr lvl="1"/>
            <a:r>
              <a:rPr lang="en-IE" dirty="0">
                <a:effectLst/>
              </a:rPr>
              <a:t>Charles-Edwards, T. M. </a:t>
            </a:r>
            <a:r>
              <a:rPr lang="en-IE" i="1" dirty="0">
                <a:effectLst/>
              </a:rPr>
              <a:t>Early Irish and Welsh Kinship</a:t>
            </a:r>
            <a:r>
              <a:rPr lang="en-IE" dirty="0">
                <a:effectLst/>
              </a:rPr>
              <a:t>. Oxford University Press, 1993.</a:t>
            </a:r>
          </a:p>
          <a:p>
            <a:pPr lvl="1"/>
            <a:r>
              <a:rPr lang="en-IE" dirty="0">
                <a:effectLst/>
              </a:rPr>
              <a:t>Charles-Edwards, T. M. “A Contract between King and People in Medieval Ireland? </a:t>
            </a:r>
            <a:r>
              <a:rPr lang="en-IE" dirty="0" err="1">
                <a:effectLst/>
              </a:rPr>
              <a:t>Críth</a:t>
            </a:r>
            <a:r>
              <a:rPr lang="en-IE" dirty="0">
                <a:effectLst/>
              </a:rPr>
              <a:t> </a:t>
            </a:r>
            <a:r>
              <a:rPr lang="en-IE" dirty="0" err="1">
                <a:effectLst/>
              </a:rPr>
              <a:t>Gablach</a:t>
            </a:r>
            <a:r>
              <a:rPr lang="en-IE" dirty="0">
                <a:effectLst/>
              </a:rPr>
              <a:t> on Kingship.” </a:t>
            </a:r>
            <a:r>
              <a:rPr lang="en-IE" i="1" dirty="0" err="1">
                <a:effectLst/>
              </a:rPr>
              <a:t>Peritia</a:t>
            </a:r>
            <a:r>
              <a:rPr lang="en-IE" dirty="0">
                <a:effectLst/>
              </a:rPr>
              <a:t> 8 (1994): 107–19.</a:t>
            </a:r>
          </a:p>
          <a:p>
            <a:pPr lvl="1"/>
            <a:endParaRPr lang="en-IE" dirty="0">
              <a:effectLst/>
            </a:endParaRPr>
          </a:p>
          <a:p>
            <a:pPr lvl="1"/>
            <a:endParaRPr lang="en-US" dirty="0"/>
          </a:p>
        </p:txBody>
      </p:sp>
    </p:spTree>
    <p:extLst>
      <p:ext uri="{BB962C8B-B14F-4D97-AF65-F5344CB8AC3E}">
        <p14:creationId xmlns:p14="http://schemas.microsoft.com/office/powerpoint/2010/main" val="3156244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F0B5-77CE-6C9D-320D-661B844A6180}"/>
              </a:ext>
            </a:extLst>
          </p:cNvPr>
          <p:cNvSpPr>
            <a:spLocks noGrp="1"/>
          </p:cNvSpPr>
          <p:nvPr>
            <p:ph type="title"/>
          </p:nvPr>
        </p:nvSpPr>
        <p:spPr/>
        <p:txBody>
          <a:bodyPr/>
          <a:lstStyle/>
          <a:p>
            <a:r>
              <a:rPr lang="en-US" dirty="0"/>
              <a:t>Diverse research directions</a:t>
            </a:r>
          </a:p>
        </p:txBody>
      </p:sp>
      <p:sp>
        <p:nvSpPr>
          <p:cNvPr id="3" name="Content Placeholder 2">
            <a:extLst>
              <a:ext uri="{FF2B5EF4-FFF2-40B4-BE49-F238E27FC236}">
                <a16:creationId xmlns:a16="http://schemas.microsoft.com/office/drawing/2014/main" id="{A5F01880-DEFC-340D-D854-B3739F5B5274}"/>
              </a:ext>
            </a:extLst>
          </p:cNvPr>
          <p:cNvSpPr>
            <a:spLocks noGrp="1"/>
          </p:cNvSpPr>
          <p:nvPr>
            <p:ph idx="1"/>
          </p:nvPr>
        </p:nvSpPr>
        <p:spPr>
          <a:xfrm>
            <a:off x="1443038" y="2016125"/>
            <a:ext cx="6572250" cy="4286704"/>
          </a:xfrm>
        </p:spPr>
        <p:txBody>
          <a:bodyPr>
            <a:normAutofit fontScale="92500"/>
          </a:bodyPr>
          <a:lstStyle/>
          <a:p>
            <a:r>
              <a:rPr lang="gd-GB" dirty="0"/>
              <a:t>In connection with canon laws (not included in CIH)</a:t>
            </a:r>
          </a:p>
          <a:p>
            <a:pPr lvl="1"/>
            <a:r>
              <a:rPr lang="en-IE" dirty="0">
                <a:effectLst/>
              </a:rPr>
              <a:t>Sheehy, M. P. “Influences of Ancient Irish Law on the </a:t>
            </a:r>
            <a:r>
              <a:rPr lang="en-IE" dirty="0" err="1">
                <a:effectLst/>
              </a:rPr>
              <a:t>Collectio</a:t>
            </a:r>
            <a:r>
              <a:rPr lang="en-IE" dirty="0">
                <a:effectLst/>
              </a:rPr>
              <a:t> Hibernensis.” In </a:t>
            </a:r>
            <a:r>
              <a:rPr lang="en-IE" i="1" dirty="0">
                <a:effectLst/>
              </a:rPr>
              <a:t>Proceedings of the Third International Congress of Medieval Canon Law</a:t>
            </a:r>
            <a:r>
              <a:rPr lang="en-IE" dirty="0">
                <a:effectLst/>
              </a:rPr>
              <a:t>, edited by Stephan </a:t>
            </a:r>
            <a:r>
              <a:rPr lang="en-IE" dirty="0" err="1">
                <a:effectLst/>
              </a:rPr>
              <a:t>Kuttner</a:t>
            </a:r>
            <a:r>
              <a:rPr lang="en-IE" dirty="0">
                <a:effectLst/>
              </a:rPr>
              <a:t>, 31–42. Vatican City: </a:t>
            </a:r>
            <a:r>
              <a:rPr lang="en-IE" dirty="0" err="1">
                <a:effectLst/>
              </a:rPr>
              <a:t>Biblioteca</a:t>
            </a:r>
            <a:r>
              <a:rPr lang="en-IE" dirty="0">
                <a:effectLst/>
              </a:rPr>
              <a:t> </a:t>
            </a:r>
            <a:r>
              <a:rPr lang="en-IE" dirty="0" err="1">
                <a:effectLst/>
              </a:rPr>
              <a:t>Apostolica</a:t>
            </a:r>
            <a:r>
              <a:rPr lang="en-IE" dirty="0">
                <a:effectLst/>
              </a:rPr>
              <a:t> </a:t>
            </a:r>
            <a:r>
              <a:rPr lang="en-IE" dirty="0" err="1">
                <a:effectLst/>
              </a:rPr>
              <a:t>Vaticana</a:t>
            </a:r>
            <a:r>
              <a:rPr lang="en-IE" dirty="0">
                <a:effectLst/>
              </a:rPr>
              <a:t>, 1971.</a:t>
            </a:r>
          </a:p>
          <a:p>
            <a:pPr lvl="1"/>
            <a:r>
              <a:rPr lang="en-IE" dirty="0">
                <a:effectLst/>
              </a:rPr>
              <a:t>Breatnach, Liam. “Canon Law and Secular Law in Early Ireland: The Significance of </a:t>
            </a:r>
            <a:r>
              <a:rPr lang="en-IE" dirty="0" err="1">
                <a:effectLst/>
              </a:rPr>
              <a:t>Bretha</a:t>
            </a:r>
            <a:r>
              <a:rPr lang="en-IE" dirty="0">
                <a:effectLst/>
              </a:rPr>
              <a:t> </a:t>
            </a:r>
            <a:r>
              <a:rPr lang="en-IE" dirty="0" err="1">
                <a:effectLst/>
              </a:rPr>
              <a:t>Nemed</a:t>
            </a:r>
            <a:r>
              <a:rPr lang="en-IE" dirty="0">
                <a:effectLst/>
              </a:rPr>
              <a:t>.” </a:t>
            </a:r>
            <a:r>
              <a:rPr lang="en-IE" i="1" dirty="0" err="1">
                <a:effectLst/>
              </a:rPr>
              <a:t>Peritia</a:t>
            </a:r>
            <a:r>
              <a:rPr lang="en-IE" dirty="0">
                <a:effectLst/>
              </a:rPr>
              <a:t> 3 (1984): 439–59.</a:t>
            </a:r>
          </a:p>
          <a:p>
            <a:pPr lvl="1"/>
            <a:r>
              <a:rPr lang="en-IE" dirty="0" err="1">
                <a:effectLst/>
              </a:rPr>
              <a:t>Ó</a:t>
            </a:r>
            <a:r>
              <a:rPr lang="en-IE" dirty="0">
                <a:effectLst/>
              </a:rPr>
              <a:t> </a:t>
            </a:r>
            <a:r>
              <a:rPr lang="en-IE" dirty="0" err="1">
                <a:effectLst/>
              </a:rPr>
              <a:t>Corráin</a:t>
            </a:r>
            <a:r>
              <a:rPr lang="en-IE" dirty="0">
                <a:effectLst/>
              </a:rPr>
              <a:t>, Donnchadh. “Irish Law and Canon Law.” In </a:t>
            </a:r>
            <a:r>
              <a:rPr lang="en-IE" i="1" dirty="0" err="1">
                <a:effectLst/>
              </a:rPr>
              <a:t>Irland</a:t>
            </a:r>
            <a:r>
              <a:rPr lang="en-IE" i="1" dirty="0">
                <a:effectLst/>
              </a:rPr>
              <a:t> und Europa: die </a:t>
            </a:r>
            <a:r>
              <a:rPr lang="en-IE" i="1" dirty="0" err="1">
                <a:effectLst/>
              </a:rPr>
              <a:t>Kirche</a:t>
            </a:r>
            <a:r>
              <a:rPr lang="en-IE" i="1" dirty="0">
                <a:effectLst/>
              </a:rPr>
              <a:t> </a:t>
            </a:r>
            <a:r>
              <a:rPr lang="en-IE" i="1" dirty="0" err="1"/>
              <a:t>i</a:t>
            </a:r>
            <a:r>
              <a:rPr lang="en-IE" i="1" dirty="0" err="1">
                <a:effectLst/>
              </a:rPr>
              <a:t>m</a:t>
            </a:r>
            <a:r>
              <a:rPr lang="en-IE" i="1" dirty="0">
                <a:effectLst/>
              </a:rPr>
              <a:t> </a:t>
            </a:r>
            <a:r>
              <a:rPr lang="en-IE" i="1" dirty="0" err="1">
                <a:effectLst/>
              </a:rPr>
              <a:t>Frühmittelalter</a:t>
            </a:r>
            <a:r>
              <a:rPr lang="en-IE" dirty="0">
                <a:effectLst/>
              </a:rPr>
              <a:t>, edited by </a:t>
            </a:r>
            <a:r>
              <a:rPr lang="en-IE" dirty="0" err="1">
                <a:effectLst/>
              </a:rPr>
              <a:t>Próinséas</a:t>
            </a:r>
            <a:r>
              <a:rPr lang="en-IE" dirty="0">
                <a:effectLst/>
              </a:rPr>
              <a:t> </a:t>
            </a:r>
            <a:r>
              <a:rPr lang="en-IE" dirty="0" err="1">
                <a:effectLst/>
              </a:rPr>
              <a:t>Ní</a:t>
            </a:r>
            <a:r>
              <a:rPr lang="en-IE" dirty="0">
                <a:effectLst/>
              </a:rPr>
              <a:t> </a:t>
            </a:r>
            <a:r>
              <a:rPr lang="en-IE" dirty="0" err="1">
                <a:effectLst/>
              </a:rPr>
              <a:t>Chatháin</a:t>
            </a:r>
            <a:r>
              <a:rPr lang="en-IE" dirty="0">
                <a:effectLst/>
              </a:rPr>
              <a:t> and Michael Richter, 157–66. Stuttgart: </a:t>
            </a:r>
            <a:r>
              <a:rPr lang="en-IE" dirty="0" err="1">
                <a:effectLst/>
              </a:rPr>
              <a:t>Klett</a:t>
            </a:r>
            <a:r>
              <a:rPr lang="en-IE" dirty="0">
                <a:effectLst/>
              </a:rPr>
              <a:t>-Cotta, 1984.</a:t>
            </a:r>
          </a:p>
          <a:p>
            <a:pPr lvl="1"/>
            <a:r>
              <a:rPr lang="gd-GB" dirty="0"/>
              <a:t> </a:t>
            </a:r>
            <a:r>
              <a:rPr lang="en-IE" dirty="0" err="1">
                <a:effectLst/>
              </a:rPr>
              <a:t>Flechner</a:t>
            </a:r>
            <a:r>
              <a:rPr lang="en-IE" dirty="0">
                <a:effectLst/>
              </a:rPr>
              <a:t>, Roy, ed. </a:t>
            </a:r>
            <a:r>
              <a:rPr lang="en-IE" i="1" dirty="0">
                <a:effectLst/>
              </a:rPr>
              <a:t>The Hibernensis</a:t>
            </a:r>
            <a:r>
              <a:rPr lang="en-IE" dirty="0">
                <a:effectLst/>
              </a:rPr>
              <a:t>. 2 vols. Studies in Medieval and Early Modern Canon Law 17. Washington, D.C: The Catholic University of America Press, 2019.</a:t>
            </a:r>
          </a:p>
          <a:p>
            <a:pPr lvl="1"/>
            <a:endParaRPr lang="en-IE" dirty="0">
              <a:effectLst/>
            </a:endParaRPr>
          </a:p>
          <a:p>
            <a:pPr lvl="1"/>
            <a:endParaRPr lang="en-US" dirty="0"/>
          </a:p>
        </p:txBody>
      </p:sp>
    </p:spTree>
    <p:extLst>
      <p:ext uri="{BB962C8B-B14F-4D97-AF65-F5344CB8AC3E}">
        <p14:creationId xmlns:p14="http://schemas.microsoft.com/office/powerpoint/2010/main" val="96339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AF0B5-77CE-6C9D-320D-661B844A6180}"/>
              </a:ext>
            </a:extLst>
          </p:cNvPr>
          <p:cNvSpPr>
            <a:spLocks noGrp="1"/>
          </p:cNvSpPr>
          <p:nvPr>
            <p:ph type="title"/>
          </p:nvPr>
        </p:nvSpPr>
        <p:spPr/>
        <p:txBody>
          <a:bodyPr/>
          <a:lstStyle/>
          <a:p>
            <a:r>
              <a:rPr lang="en-US" dirty="0"/>
              <a:t>Diverse research directions</a:t>
            </a:r>
          </a:p>
        </p:txBody>
      </p:sp>
      <p:sp>
        <p:nvSpPr>
          <p:cNvPr id="3" name="Content Placeholder 2">
            <a:extLst>
              <a:ext uri="{FF2B5EF4-FFF2-40B4-BE49-F238E27FC236}">
                <a16:creationId xmlns:a16="http://schemas.microsoft.com/office/drawing/2014/main" id="{A5F01880-DEFC-340D-D854-B3739F5B5274}"/>
              </a:ext>
            </a:extLst>
          </p:cNvPr>
          <p:cNvSpPr>
            <a:spLocks noGrp="1"/>
          </p:cNvSpPr>
          <p:nvPr>
            <p:ph idx="1"/>
          </p:nvPr>
        </p:nvSpPr>
        <p:spPr/>
        <p:txBody>
          <a:bodyPr/>
          <a:lstStyle/>
          <a:p>
            <a:r>
              <a:rPr lang="gd-GB" dirty="0"/>
              <a:t>Medieval intellectual activities (esp. </a:t>
            </a:r>
            <a:r>
              <a:rPr lang="gd-GB" i="1" dirty="0"/>
              <a:t>grammatica</a:t>
            </a:r>
            <a:r>
              <a:rPr lang="gd-GB" dirty="0"/>
              <a:t>)</a:t>
            </a:r>
          </a:p>
          <a:p>
            <a:pPr lvl="1"/>
            <a:r>
              <a:rPr lang="en-IE" dirty="0">
                <a:effectLst/>
              </a:rPr>
              <a:t>Russell, Paul. “Laws, Glossaries and Legal Glossaries in Early Ireland.” </a:t>
            </a:r>
            <a:r>
              <a:rPr lang="en-IE" i="1" dirty="0" err="1">
                <a:effectLst/>
              </a:rPr>
              <a:t>Zeitschrift</a:t>
            </a:r>
            <a:r>
              <a:rPr lang="en-IE" i="1" dirty="0">
                <a:effectLst/>
              </a:rPr>
              <a:t> für </a:t>
            </a:r>
            <a:r>
              <a:rPr lang="en-IE" i="1" dirty="0" err="1">
                <a:effectLst/>
              </a:rPr>
              <a:t>celtische</a:t>
            </a:r>
            <a:r>
              <a:rPr lang="en-IE" i="1" dirty="0">
                <a:effectLst/>
              </a:rPr>
              <a:t> </a:t>
            </a:r>
            <a:r>
              <a:rPr lang="en-IE" i="1" dirty="0" err="1">
                <a:effectLst/>
              </a:rPr>
              <a:t>Philologie</a:t>
            </a:r>
            <a:r>
              <a:rPr lang="en-IE" dirty="0">
                <a:effectLst/>
              </a:rPr>
              <a:t> 51 (1999): 85–115.</a:t>
            </a:r>
          </a:p>
          <a:p>
            <a:pPr lvl="1"/>
            <a:r>
              <a:rPr lang="en-IE" dirty="0">
                <a:effectLst/>
              </a:rPr>
              <a:t>Charles-Edwards, T. M. </a:t>
            </a:r>
            <a:r>
              <a:rPr lang="en-IE" i="1" dirty="0">
                <a:effectLst/>
              </a:rPr>
              <a:t>The Early Mediaeval Gaelic Lawyer</a:t>
            </a:r>
            <a:r>
              <a:rPr lang="en-IE" dirty="0">
                <a:effectLst/>
              </a:rPr>
              <a:t>. Cambridge: Dept. of Anglo-Saxon, Norse and Celtic, University of Cambridge, 1999.</a:t>
            </a:r>
          </a:p>
          <a:p>
            <a:pPr lvl="1"/>
            <a:r>
              <a:rPr lang="en-IE" dirty="0">
                <a:effectLst/>
              </a:rPr>
              <a:t>Watson, Daniel James. “A Law Beyond Grace in The Prologue to </a:t>
            </a:r>
            <a:r>
              <a:rPr lang="en-IE" dirty="0" err="1">
                <a:effectLst/>
              </a:rPr>
              <a:t>Senchas</a:t>
            </a:r>
            <a:r>
              <a:rPr lang="en-IE" dirty="0">
                <a:effectLst/>
              </a:rPr>
              <a:t> </a:t>
            </a:r>
            <a:r>
              <a:rPr lang="en-IE" dirty="0" err="1">
                <a:effectLst/>
              </a:rPr>
              <a:t>Már</a:t>
            </a:r>
            <a:r>
              <a:rPr lang="en-IE" dirty="0">
                <a:effectLst/>
              </a:rPr>
              <a:t>.” </a:t>
            </a:r>
            <a:r>
              <a:rPr lang="en-IE" i="1" dirty="0">
                <a:effectLst/>
              </a:rPr>
              <a:t>Dionysius</a:t>
            </a:r>
            <a:r>
              <a:rPr lang="en-IE" dirty="0">
                <a:effectLst/>
              </a:rPr>
              <a:t> 36 (2018): 200–214.</a:t>
            </a:r>
          </a:p>
          <a:p>
            <a:pPr lvl="1"/>
            <a:r>
              <a:rPr lang="en-IE" dirty="0">
                <a:effectLst/>
              </a:rPr>
              <a:t>Qiu, Fangzhe. “Law, Law-Books and Tradition in Early Medieval Ireland.” In </a:t>
            </a:r>
            <a:r>
              <a:rPr lang="en-IE" i="1" dirty="0">
                <a:effectLst/>
              </a:rPr>
              <a:t>Law | Book | Culture in the Middle Ages</a:t>
            </a:r>
            <a:r>
              <a:rPr lang="en-IE" dirty="0">
                <a:effectLst/>
              </a:rPr>
              <a:t>, edited by Thom </a:t>
            </a:r>
            <a:r>
              <a:rPr lang="en-IE" dirty="0" err="1">
                <a:effectLst/>
              </a:rPr>
              <a:t>Gobbitt</a:t>
            </a:r>
            <a:r>
              <a:rPr lang="en-IE" dirty="0">
                <a:effectLst/>
              </a:rPr>
              <a:t>, 126–46. Leiden: Brill, 2021. </a:t>
            </a:r>
          </a:p>
          <a:p>
            <a:pPr lvl="1"/>
            <a:endParaRPr lang="gd-GB" dirty="0"/>
          </a:p>
          <a:p>
            <a:pPr lvl="1"/>
            <a:endParaRPr lang="en-IE" dirty="0">
              <a:effectLst/>
            </a:endParaRPr>
          </a:p>
          <a:p>
            <a:pPr lvl="1"/>
            <a:endParaRPr lang="en-IE" dirty="0">
              <a:effectLst/>
            </a:endParaRPr>
          </a:p>
          <a:p>
            <a:pPr lvl="1"/>
            <a:endParaRPr lang="en-US" dirty="0"/>
          </a:p>
        </p:txBody>
      </p:sp>
    </p:spTree>
    <p:extLst>
      <p:ext uri="{BB962C8B-B14F-4D97-AF65-F5344CB8AC3E}">
        <p14:creationId xmlns:p14="http://schemas.microsoft.com/office/powerpoint/2010/main" val="3465006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745F1-B2FE-A178-3704-E2A2B2ED1760}"/>
              </a:ext>
            </a:extLst>
          </p:cNvPr>
          <p:cNvSpPr>
            <a:spLocks noGrp="1"/>
          </p:cNvSpPr>
          <p:nvPr>
            <p:ph type="title"/>
          </p:nvPr>
        </p:nvSpPr>
        <p:spPr/>
        <p:txBody>
          <a:bodyPr/>
          <a:lstStyle/>
          <a:p>
            <a:r>
              <a:rPr lang="en-US" dirty="0"/>
              <a:t>Diverse research directions</a:t>
            </a:r>
          </a:p>
        </p:txBody>
      </p:sp>
      <p:sp>
        <p:nvSpPr>
          <p:cNvPr id="3" name="Content Placeholder 2">
            <a:extLst>
              <a:ext uri="{FF2B5EF4-FFF2-40B4-BE49-F238E27FC236}">
                <a16:creationId xmlns:a16="http://schemas.microsoft.com/office/drawing/2014/main" id="{A069C071-B3A0-2B20-3392-E3F1BA7661F7}"/>
              </a:ext>
            </a:extLst>
          </p:cNvPr>
          <p:cNvSpPr>
            <a:spLocks noGrp="1"/>
          </p:cNvSpPr>
          <p:nvPr>
            <p:ph idx="1"/>
          </p:nvPr>
        </p:nvSpPr>
        <p:spPr/>
        <p:txBody>
          <a:bodyPr/>
          <a:lstStyle/>
          <a:p>
            <a:r>
              <a:rPr lang="en-US" dirty="0"/>
              <a:t>Law and literature</a:t>
            </a:r>
          </a:p>
          <a:p>
            <a:pPr lvl="1"/>
            <a:r>
              <a:rPr lang="en-IE" dirty="0" err="1">
                <a:effectLst/>
              </a:rPr>
              <a:t>Corthals</a:t>
            </a:r>
            <a:r>
              <a:rPr lang="en-IE" dirty="0">
                <a:effectLst/>
              </a:rPr>
              <a:t>, Johan. “Affiliation of Children: ‘</a:t>
            </a:r>
            <a:r>
              <a:rPr lang="en-IE" dirty="0" err="1">
                <a:effectLst/>
              </a:rPr>
              <a:t>Immathchor</a:t>
            </a:r>
            <a:r>
              <a:rPr lang="en-IE" dirty="0">
                <a:effectLst/>
              </a:rPr>
              <a:t> </a:t>
            </a:r>
            <a:r>
              <a:rPr lang="en-IE" dirty="0" err="1">
                <a:effectLst/>
              </a:rPr>
              <a:t>nAilella</a:t>
            </a:r>
            <a:r>
              <a:rPr lang="en-IE" dirty="0">
                <a:effectLst/>
              </a:rPr>
              <a:t> </a:t>
            </a:r>
            <a:r>
              <a:rPr lang="en-IE" dirty="0" err="1">
                <a:effectLst/>
              </a:rPr>
              <a:t>ocus</a:t>
            </a:r>
            <a:r>
              <a:rPr lang="en-IE" dirty="0">
                <a:effectLst/>
              </a:rPr>
              <a:t> Airt.’” </a:t>
            </a:r>
            <a:r>
              <a:rPr lang="en-IE" i="1" dirty="0" err="1">
                <a:effectLst/>
              </a:rPr>
              <a:t>Peritia</a:t>
            </a:r>
            <a:r>
              <a:rPr lang="en-IE" dirty="0">
                <a:effectLst/>
              </a:rPr>
              <a:t> 9 (1995): 92–124.</a:t>
            </a:r>
          </a:p>
          <a:p>
            <a:pPr lvl="1"/>
            <a:r>
              <a:rPr lang="en-IE" dirty="0">
                <a:effectLst/>
              </a:rPr>
              <a:t>Breatnach, Liam. “Law and Literature in Early Mediaeval Ireland.” In </a:t>
            </a:r>
            <a:r>
              <a:rPr lang="en-IE" i="1" dirty="0" err="1">
                <a:effectLst/>
              </a:rPr>
              <a:t>L’irlanda</a:t>
            </a:r>
            <a:r>
              <a:rPr lang="en-IE" i="1" dirty="0">
                <a:effectLst/>
              </a:rPr>
              <a:t> e </a:t>
            </a:r>
            <a:r>
              <a:rPr lang="en-IE" i="1" dirty="0" err="1">
                <a:effectLst/>
              </a:rPr>
              <a:t>gli</a:t>
            </a:r>
            <a:r>
              <a:rPr lang="en-IE" i="1" dirty="0">
                <a:effectLst/>
              </a:rPr>
              <a:t> </a:t>
            </a:r>
            <a:r>
              <a:rPr lang="en-IE" i="1" dirty="0" err="1">
                <a:effectLst/>
              </a:rPr>
              <a:t>Irlandesi</a:t>
            </a:r>
            <a:r>
              <a:rPr lang="en-IE" i="1" dirty="0">
                <a:effectLst/>
              </a:rPr>
              <a:t> </a:t>
            </a:r>
            <a:r>
              <a:rPr lang="en-IE" i="1" dirty="0" err="1">
                <a:effectLst/>
              </a:rPr>
              <a:t>nell’alto</a:t>
            </a:r>
            <a:r>
              <a:rPr lang="en-IE" i="1" dirty="0">
                <a:effectLst/>
              </a:rPr>
              <a:t> </a:t>
            </a:r>
            <a:r>
              <a:rPr lang="en-IE" i="1" dirty="0" err="1">
                <a:effectLst/>
              </a:rPr>
              <a:t>Medioevo</a:t>
            </a:r>
            <a:r>
              <a:rPr lang="en-IE" dirty="0">
                <a:effectLst/>
              </a:rPr>
              <a:t>, 215–38. Spoleto: </a:t>
            </a:r>
            <a:r>
              <a:rPr lang="en-IE" dirty="0" err="1">
                <a:effectLst/>
              </a:rPr>
              <a:t>Presso</a:t>
            </a:r>
            <a:r>
              <a:rPr lang="en-IE" dirty="0">
                <a:effectLst/>
              </a:rPr>
              <a:t> la </a:t>
            </a:r>
            <a:r>
              <a:rPr lang="en-IE" dirty="0" err="1">
                <a:effectLst/>
              </a:rPr>
              <a:t>Sede</a:t>
            </a:r>
            <a:r>
              <a:rPr lang="en-IE" dirty="0">
                <a:effectLst/>
              </a:rPr>
              <a:t> </a:t>
            </a:r>
            <a:r>
              <a:rPr lang="en-IE" dirty="0" err="1">
                <a:effectLst/>
              </a:rPr>
              <a:t>della</a:t>
            </a:r>
            <a:r>
              <a:rPr lang="en-IE" dirty="0">
                <a:effectLst/>
              </a:rPr>
              <a:t> Fondazione, 2010.</a:t>
            </a:r>
          </a:p>
          <a:p>
            <a:pPr lvl="1"/>
            <a:r>
              <a:rPr lang="en-IE" dirty="0">
                <a:effectLst/>
              </a:rPr>
              <a:t>Charles-Edwards, T. M. “Early Irish Contract Law in </a:t>
            </a:r>
            <a:r>
              <a:rPr lang="en-IE" dirty="0" err="1">
                <a:effectLst/>
              </a:rPr>
              <a:t>Togail</a:t>
            </a:r>
            <a:r>
              <a:rPr lang="en-IE" dirty="0">
                <a:effectLst/>
              </a:rPr>
              <a:t> </a:t>
            </a:r>
            <a:r>
              <a:rPr lang="en-IE" dirty="0" err="1">
                <a:effectLst/>
              </a:rPr>
              <a:t>Bruidne</a:t>
            </a:r>
            <a:r>
              <a:rPr lang="en-IE" dirty="0">
                <a:effectLst/>
              </a:rPr>
              <a:t> Da </a:t>
            </a:r>
            <a:r>
              <a:rPr lang="en-IE" dirty="0" err="1">
                <a:effectLst/>
              </a:rPr>
              <a:t>Derga</a:t>
            </a:r>
            <a:r>
              <a:rPr lang="en-IE" dirty="0">
                <a:effectLst/>
              </a:rPr>
              <a:t>.” In </a:t>
            </a:r>
            <a:r>
              <a:rPr lang="en-IE" i="1" dirty="0" err="1">
                <a:effectLst/>
              </a:rPr>
              <a:t>Fír</a:t>
            </a:r>
            <a:r>
              <a:rPr lang="en-IE" i="1" dirty="0">
                <a:effectLst/>
              </a:rPr>
              <a:t> </a:t>
            </a:r>
            <a:r>
              <a:rPr lang="en-IE" i="1" dirty="0" err="1">
                <a:effectLst/>
              </a:rPr>
              <a:t>Fesso</a:t>
            </a:r>
            <a:r>
              <a:rPr lang="en-IE" i="1" dirty="0">
                <a:effectLst/>
              </a:rPr>
              <a:t>: A Festschrift for Neil McLeod</a:t>
            </a:r>
            <a:r>
              <a:rPr lang="en-IE" dirty="0">
                <a:effectLst/>
              </a:rPr>
              <a:t>, edited by Anders </a:t>
            </a:r>
            <a:r>
              <a:rPr lang="en-IE" dirty="0" err="1">
                <a:effectLst/>
              </a:rPr>
              <a:t>Ahlqvist</a:t>
            </a:r>
            <a:r>
              <a:rPr lang="en-IE" dirty="0">
                <a:effectLst/>
              </a:rPr>
              <a:t> and Pamela O’Neill, 83–86. Sydney: University Of Sydney, 2018.</a:t>
            </a:r>
          </a:p>
          <a:p>
            <a:pPr lvl="1"/>
            <a:endParaRPr lang="en-US" dirty="0"/>
          </a:p>
        </p:txBody>
      </p:sp>
    </p:spTree>
    <p:extLst>
      <p:ext uri="{BB962C8B-B14F-4D97-AF65-F5344CB8AC3E}">
        <p14:creationId xmlns:p14="http://schemas.microsoft.com/office/powerpoint/2010/main" val="2188435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6A2A-8ADC-7CF7-09EB-EDB8F50C7742}"/>
              </a:ext>
            </a:extLst>
          </p:cNvPr>
          <p:cNvSpPr>
            <a:spLocks noGrp="1"/>
          </p:cNvSpPr>
          <p:nvPr>
            <p:ph type="title"/>
          </p:nvPr>
        </p:nvSpPr>
        <p:spPr/>
        <p:txBody>
          <a:bodyPr/>
          <a:lstStyle/>
          <a:p>
            <a:r>
              <a:rPr lang="en-US" dirty="0"/>
              <a:t>Diverse research directions</a:t>
            </a:r>
          </a:p>
        </p:txBody>
      </p:sp>
      <p:sp>
        <p:nvSpPr>
          <p:cNvPr id="3" name="Content Placeholder 2">
            <a:extLst>
              <a:ext uri="{FF2B5EF4-FFF2-40B4-BE49-F238E27FC236}">
                <a16:creationId xmlns:a16="http://schemas.microsoft.com/office/drawing/2014/main" id="{4C269229-0749-844F-404E-872C4D539134}"/>
              </a:ext>
            </a:extLst>
          </p:cNvPr>
          <p:cNvSpPr>
            <a:spLocks noGrp="1"/>
          </p:cNvSpPr>
          <p:nvPr>
            <p:ph idx="1"/>
          </p:nvPr>
        </p:nvSpPr>
        <p:spPr/>
        <p:txBody>
          <a:bodyPr/>
          <a:lstStyle/>
          <a:p>
            <a:r>
              <a:rPr lang="en-US" dirty="0"/>
              <a:t>Law and literature</a:t>
            </a:r>
          </a:p>
          <a:p>
            <a:pPr lvl="1"/>
            <a:r>
              <a:rPr lang="en-IE" dirty="0">
                <a:effectLst/>
              </a:rPr>
              <a:t>Qiu, Fangzhe. “Narratives in Early Irish Law: A Typological Study.” In </a:t>
            </a:r>
            <a:r>
              <a:rPr lang="en-IE" i="1" dirty="0">
                <a:effectLst/>
              </a:rPr>
              <a:t>Medieval Irish Law: Texts and Contexts</a:t>
            </a:r>
            <a:r>
              <a:rPr lang="en-IE" dirty="0">
                <a:effectLst/>
              </a:rPr>
              <a:t>, edited by Anders </a:t>
            </a:r>
            <a:r>
              <a:rPr lang="en-IE" dirty="0" err="1">
                <a:effectLst/>
              </a:rPr>
              <a:t>Ahlqvist</a:t>
            </a:r>
            <a:r>
              <a:rPr lang="en-IE" dirty="0">
                <a:effectLst/>
              </a:rPr>
              <a:t> and Pamela O’Neill, 111–41. Sydney: The University of Sydney, 2013.</a:t>
            </a:r>
          </a:p>
          <a:p>
            <a:pPr lvl="1"/>
            <a:r>
              <a:rPr lang="en-IE" dirty="0">
                <a:effectLst/>
              </a:rPr>
              <a:t>Qiu, Fangzhe. “The Ulster Cycle in the Law Tracts.” In </a:t>
            </a:r>
            <a:r>
              <a:rPr lang="en-IE" i="1" dirty="0" err="1">
                <a:effectLst/>
              </a:rPr>
              <a:t>Ulidia</a:t>
            </a:r>
            <a:r>
              <a:rPr lang="en-IE" i="1" dirty="0">
                <a:effectLst/>
              </a:rPr>
              <a:t> 4: Proceedings of the Fourth International Conference on the Ulster Cycle of Tales</a:t>
            </a:r>
            <a:r>
              <a:rPr lang="en-IE" dirty="0">
                <a:effectLst/>
              </a:rPr>
              <a:t>, edited by </a:t>
            </a:r>
            <a:r>
              <a:rPr lang="en-IE" dirty="0" err="1">
                <a:effectLst/>
              </a:rPr>
              <a:t>Mícheál</a:t>
            </a:r>
            <a:r>
              <a:rPr lang="en-IE" dirty="0">
                <a:effectLst/>
              </a:rPr>
              <a:t> </a:t>
            </a:r>
            <a:r>
              <a:rPr lang="en-IE" dirty="0" err="1">
                <a:effectLst/>
              </a:rPr>
              <a:t>Ó</a:t>
            </a:r>
            <a:r>
              <a:rPr lang="en-IE" dirty="0">
                <a:effectLst/>
              </a:rPr>
              <a:t> </a:t>
            </a:r>
            <a:r>
              <a:rPr lang="en-IE" dirty="0" err="1">
                <a:effectLst/>
              </a:rPr>
              <a:t>Mainnín</a:t>
            </a:r>
            <a:r>
              <a:rPr lang="en-IE" dirty="0">
                <a:effectLst/>
              </a:rPr>
              <a:t> and Gregory Toner, 9–22. Dublin: Four Courts Press, 2017.</a:t>
            </a:r>
          </a:p>
          <a:p>
            <a:pPr lvl="1"/>
            <a:endParaRPr lang="en-IE" dirty="0">
              <a:effectLst/>
            </a:endParaRPr>
          </a:p>
          <a:p>
            <a:pPr lvl="1"/>
            <a:endParaRPr lang="en-IE" dirty="0">
              <a:effectLst/>
            </a:endParaRPr>
          </a:p>
          <a:p>
            <a:pPr lvl="1"/>
            <a:endParaRPr lang="en-US" dirty="0"/>
          </a:p>
        </p:txBody>
      </p:sp>
    </p:spTree>
    <p:extLst>
      <p:ext uri="{BB962C8B-B14F-4D97-AF65-F5344CB8AC3E}">
        <p14:creationId xmlns:p14="http://schemas.microsoft.com/office/powerpoint/2010/main" val="2859437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06A2A-8ADC-7CF7-09EB-EDB8F50C7742}"/>
              </a:ext>
            </a:extLst>
          </p:cNvPr>
          <p:cNvSpPr>
            <a:spLocks noGrp="1"/>
          </p:cNvSpPr>
          <p:nvPr>
            <p:ph type="title"/>
          </p:nvPr>
        </p:nvSpPr>
        <p:spPr/>
        <p:txBody>
          <a:bodyPr/>
          <a:lstStyle/>
          <a:p>
            <a:r>
              <a:rPr lang="en-US" dirty="0"/>
              <a:t>Diverse research directions</a:t>
            </a:r>
          </a:p>
        </p:txBody>
      </p:sp>
      <p:sp>
        <p:nvSpPr>
          <p:cNvPr id="3" name="Content Placeholder 2">
            <a:extLst>
              <a:ext uri="{FF2B5EF4-FFF2-40B4-BE49-F238E27FC236}">
                <a16:creationId xmlns:a16="http://schemas.microsoft.com/office/drawing/2014/main" id="{4C269229-0749-844F-404E-872C4D539134}"/>
              </a:ext>
            </a:extLst>
          </p:cNvPr>
          <p:cNvSpPr>
            <a:spLocks noGrp="1"/>
          </p:cNvSpPr>
          <p:nvPr>
            <p:ph idx="1"/>
          </p:nvPr>
        </p:nvSpPr>
        <p:spPr/>
        <p:txBody>
          <a:bodyPr/>
          <a:lstStyle/>
          <a:p>
            <a:r>
              <a:rPr lang="en-US" dirty="0"/>
              <a:t>Legal language and performance</a:t>
            </a:r>
          </a:p>
          <a:p>
            <a:pPr lvl="1"/>
            <a:r>
              <a:rPr lang="en-IE" dirty="0" err="1">
                <a:effectLst/>
              </a:rPr>
              <a:t>Crigger</a:t>
            </a:r>
            <a:r>
              <a:rPr lang="en-IE" dirty="0">
                <a:effectLst/>
              </a:rPr>
              <a:t>, Bette-Jane. “</a:t>
            </a:r>
            <a:r>
              <a:rPr lang="en-IE" dirty="0" err="1">
                <a:effectLst/>
              </a:rPr>
              <a:t>Amail</a:t>
            </a:r>
            <a:r>
              <a:rPr lang="en-IE" dirty="0">
                <a:effectLst/>
              </a:rPr>
              <a:t> </a:t>
            </a:r>
            <a:r>
              <a:rPr lang="en-IE" dirty="0" err="1">
                <a:effectLst/>
              </a:rPr>
              <a:t>Arinchain</a:t>
            </a:r>
            <a:r>
              <a:rPr lang="en-IE" dirty="0">
                <a:effectLst/>
              </a:rPr>
              <a:t> </a:t>
            </a:r>
            <a:r>
              <a:rPr lang="en-IE" dirty="0" err="1">
                <a:effectLst/>
              </a:rPr>
              <a:t>Fénechas</a:t>
            </a:r>
            <a:r>
              <a:rPr lang="en-IE" dirty="0">
                <a:effectLst/>
              </a:rPr>
              <a:t>: Discourse Characteristics of Early Irish Law Texts.” In </a:t>
            </a:r>
            <a:r>
              <a:rPr lang="en-IE" i="1" dirty="0">
                <a:effectLst/>
              </a:rPr>
              <a:t>Origins and Revivals</a:t>
            </a:r>
            <a:r>
              <a:rPr lang="en-IE" dirty="0">
                <a:effectLst/>
              </a:rPr>
              <a:t>, edited by Evans Geraint, Bernard Martin, and Jonathan Wooding, 401–16. Sydney: University of Sydney, 2000.</a:t>
            </a:r>
          </a:p>
          <a:p>
            <a:pPr lvl="1"/>
            <a:r>
              <a:rPr lang="en-IE" dirty="0">
                <a:effectLst/>
              </a:rPr>
              <a:t>Stacey, Robin Chapman. “‘Speaking in Riddles.’” In </a:t>
            </a:r>
            <a:r>
              <a:rPr lang="en-IE" i="1" dirty="0">
                <a:effectLst/>
              </a:rPr>
              <a:t>Ireland and Europe in the Early Middle Ages: Texts and Transmissions</a:t>
            </a:r>
            <a:r>
              <a:rPr lang="en-IE" dirty="0">
                <a:effectLst/>
              </a:rPr>
              <a:t>, edited by </a:t>
            </a:r>
            <a:r>
              <a:rPr lang="en-IE" dirty="0" err="1">
                <a:effectLst/>
              </a:rPr>
              <a:t>Próinséas</a:t>
            </a:r>
            <a:r>
              <a:rPr lang="en-IE" dirty="0">
                <a:effectLst/>
              </a:rPr>
              <a:t> </a:t>
            </a:r>
            <a:r>
              <a:rPr lang="en-IE" dirty="0" err="1">
                <a:effectLst/>
              </a:rPr>
              <a:t>Ní</a:t>
            </a:r>
            <a:r>
              <a:rPr lang="en-IE" dirty="0">
                <a:effectLst/>
              </a:rPr>
              <a:t> </a:t>
            </a:r>
            <a:r>
              <a:rPr lang="en-IE" dirty="0" err="1">
                <a:effectLst/>
              </a:rPr>
              <a:t>Chatháin</a:t>
            </a:r>
            <a:r>
              <a:rPr lang="en-IE" dirty="0">
                <a:effectLst/>
              </a:rPr>
              <a:t> and Michael Richter, 243–48. Dublin: Four Courts Press, 2002.</a:t>
            </a:r>
          </a:p>
          <a:p>
            <a:pPr lvl="1"/>
            <a:r>
              <a:rPr lang="en-IE" dirty="0">
                <a:effectLst/>
              </a:rPr>
              <a:t>Stacey, Robin Chapman. </a:t>
            </a:r>
            <a:r>
              <a:rPr lang="en-IE" i="1" dirty="0">
                <a:effectLst/>
              </a:rPr>
              <a:t>Dark Speech: The Performance of Law in Early Ireland</a:t>
            </a:r>
            <a:r>
              <a:rPr lang="en-IE" dirty="0">
                <a:effectLst/>
              </a:rPr>
              <a:t>. Philadelphia: University of Pennsylvania Press, 2007.</a:t>
            </a:r>
          </a:p>
          <a:p>
            <a:pPr lvl="1"/>
            <a:endParaRPr lang="en-IE" dirty="0">
              <a:effectLst/>
            </a:endParaRPr>
          </a:p>
          <a:p>
            <a:pPr lvl="1"/>
            <a:endParaRPr lang="en-IE" dirty="0">
              <a:effectLst/>
            </a:endParaRPr>
          </a:p>
          <a:p>
            <a:pPr lvl="1"/>
            <a:endParaRPr lang="en-US" dirty="0"/>
          </a:p>
        </p:txBody>
      </p:sp>
    </p:spTree>
    <p:extLst>
      <p:ext uri="{BB962C8B-B14F-4D97-AF65-F5344CB8AC3E}">
        <p14:creationId xmlns:p14="http://schemas.microsoft.com/office/powerpoint/2010/main" val="1958222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CCC5-8BCB-516D-CD02-7D7EDD2D0480}"/>
              </a:ext>
            </a:extLst>
          </p:cNvPr>
          <p:cNvSpPr>
            <a:spLocks noGrp="1"/>
          </p:cNvSpPr>
          <p:nvPr>
            <p:ph type="title"/>
          </p:nvPr>
        </p:nvSpPr>
        <p:spPr/>
        <p:txBody>
          <a:bodyPr/>
          <a:lstStyle/>
          <a:p>
            <a:r>
              <a:rPr lang="en-US" dirty="0"/>
              <a:t>Diverse research directions</a:t>
            </a:r>
          </a:p>
        </p:txBody>
      </p:sp>
      <p:sp>
        <p:nvSpPr>
          <p:cNvPr id="3" name="Content Placeholder 2">
            <a:extLst>
              <a:ext uri="{FF2B5EF4-FFF2-40B4-BE49-F238E27FC236}">
                <a16:creationId xmlns:a16="http://schemas.microsoft.com/office/drawing/2014/main" id="{04D2E872-49C7-089D-0CF1-48F7C944A2BA}"/>
              </a:ext>
            </a:extLst>
          </p:cNvPr>
          <p:cNvSpPr>
            <a:spLocks noGrp="1"/>
          </p:cNvSpPr>
          <p:nvPr>
            <p:ph idx="1"/>
          </p:nvPr>
        </p:nvSpPr>
        <p:spPr/>
        <p:txBody>
          <a:bodyPr/>
          <a:lstStyle/>
          <a:p>
            <a:r>
              <a:rPr lang="en-US" dirty="0"/>
              <a:t>Late medieval Irish law and jurists</a:t>
            </a:r>
          </a:p>
          <a:p>
            <a:pPr lvl="1"/>
            <a:r>
              <a:rPr lang="en-IE" dirty="0">
                <a:effectLst/>
              </a:rPr>
              <a:t>Mac </a:t>
            </a:r>
            <a:r>
              <a:rPr lang="en-IE" dirty="0" err="1">
                <a:effectLst/>
              </a:rPr>
              <a:t>Niocaill</a:t>
            </a:r>
            <a:r>
              <a:rPr lang="en-IE" dirty="0">
                <a:effectLst/>
              </a:rPr>
              <a:t>, </a:t>
            </a:r>
            <a:r>
              <a:rPr lang="en-IE" dirty="0" err="1">
                <a:effectLst/>
              </a:rPr>
              <a:t>Gearóid</a:t>
            </a:r>
            <a:r>
              <a:rPr lang="en-IE" dirty="0">
                <a:effectLst/>
              </a:rPr>
              <a:t>. “Notes on Litigation in Late Irish Law.” </a:t>
            </a:r>
            <a:r>
              <a:rPr lang="en-IE" i="1" dirty="0">
                <a:effectLst/>
              </a:rPr>
              <a:t>The Irish Jurist</a:t>
            </a:r>
            <a:r>
              <a:rPr lang="en-IE" dirty="0">
                <a:effectLst/>
              </a:rPr>
              <a:t> 2 (1967): 299–307.</a:t>
            </a:r>
          </a:p>
          <a:p>
            <a:pPr lvl="1"/>
            <a:r>
              <a:rPr lang="en-IE" dirty="0" err="1"/>
              <a:t>Ní</a:t>
            </a:r>
            <a:r>
              <a:rPr lang="en-IE" dirty="0"/>
              <a:t> </a:t>
            </a:r>
            <a:r>
              <a:rPr lang="en-IE" dirty="0" err="1"/>
              <a:t>Dhonnchadha</a:t>
            </a:r>
            <a:r>
              <a:rPr lang="en-IE" dirty="0"/>
              <a:t>, </a:t>
            </a:r>
            <a:r>
              <a:rPr lang="en-IE" dirty="0" err="1"/>
              <a:t>Máirín</a:t>
            </a:r>
            <a:r>
              <a:rPr lang="en-IE" dirty="0"/>
              <a:t>. “An Address to a Student of Law.” In </a:t>
            </a:r>
            <a:r>
              <a:rPr lang="en-IE" i="1" dirty="0"/>
              <a:t>Sages, Saints and Storytellers: Celtic Studies in Honour of Professor James Carney</a:t>
            </a:r>
            <a:r>
              <a:rPr lang="en-IE" dirty="0"/>
              <a:t>, edited by Donnchadh </a:t>
            </a:r>
            <a:r>
              <a:rPr lang="en-IE" dirty="0" err="1"/>
              <a:t>Ó</a:t>
            </a:r>
            <a:r>
              <a:rPr lang="en-IE" dirty="0"/>
              <a:t> </a:t>
            </a:r>
            <a:r>
              <a:rPr lang="en-IE" dirty="0" err="1"/>
              <a:t>Corráin</a:t>
            </a:r>
            <a:r>
              <a:rPr lang="en-IE" dirty="0"/>
              <a:t>, Liam Breatnach, and Kim McCone, 159–77. Maynooth: An </a:t>
            </a:r>
            <a:r>
              <a:rPr lang="en-IE" dirty="0" err="1"/>
              <a:t>Sagart</a:t>
            </a:r>
            <a:r>
              <a:rPr lang="en-IE" dirty="0"/>
              <a:t>, 1989.</a:t>
            </a:r>
          </a:p>
          <a:p>
            <a:pPr lvl="1"/>
            <a:r>
              <a:rPr lang="en-IE" dirty="0"/>
              <a:t>Kelly</a:t>
            </a:r>
            <a:r>
              <a:rPr lang="en-IE" dirty="0">
                <a:effectLst/>
              </a:rPr>
              <a:t>, Fergus. </a:t>
            </a:r>
            <a:r>
              <a:rPr lang="en-IE" i="1" dirty="0">
                <a:effectLst/>
              </a:rPr>
              <a:t>The MacEgan Legal Treatise: An Early Modern Irish Law-Text by Giolla </a:t>
            </a:r>
            <a:r>
              <a:rPr lang="en-IE" i="1" dirty="0" err="1">
                <a:effectLst/>
              </a:rPr>
              <a:t>na</a:t>
            </a:r>
            <a:r>
              <a:rPr lang="en-IE" i="1" dirty="0">
                <a:effectLst/>
              </a:rPr>
              <a:t> Naomh Mac </a:t>
            </a:r>
            <a:r>
              <a:rPr lang="en-IE" i="1" dirty="0" err="1">
                <a:effectLst/>
              </a:rPr>
              <a:t>Aodhagáin</a:t>
            </a:r>
            <a:r>
              <a:rPr lang="en-IE" i="1" dirty="0">
                <a:effectLst/>
              </a:rPr>
              <a:t> (1309)</a:t>
            </a:r>
            <a:r>
              <a:rPr lang="en-IE" dirty="0">
                <a:effectLst/>
              </a:rPr>
              <a:t>. Early Irish Law Series 10. Dublin: Dublin Institute for Advanced Studies, 2020.</a:t>
            </a:r>
          </a:p>
          <a:p>
            <a:pPr lvl="1"/>
            <a:endParaRPr lang="en-IE" dirty="0">
              <a:effectLst/>
            </a:endParaRPr>
          </a:p>
          <a:p>
            <a:pPr lvl="1"/>
            <a:endParaRPr lang="en-US" dirty="0"/>
          </a:p>
        </p:txBody>
      </p:sp>
    </p:spTree>
    <p:extLst>
      <p:ext uri="{BB962C8B-B14F-4D97-AF65-F5344CB8AC3E}">
        <p14:creationId xmlns:p14="http://schemas.microsoft.com/office/powerpoint/2010/main" val="2537241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2CCC5-8BCB-516D-CD02-7D7EDD2D0480}"/>
              </a:ext>
            </a:extLst>
          </p:cNvPr>
          <p:cNvSpPr>
            <a:spLocks noGrp="1"/>
          </p:cNvSpPr>
          <p:nvPr>
            <p:ph type="title"/>
          </p:nvPr>
        </p:nvSpPr>
        <p:spPr/>
        <p:txBody>
          <a:bodyPr/>
          <a:lstStyle/>
          <a:p>
            <a:r>
              <a:rPr lang="en-US" dirty="0"/>
              <a:t>Diverse research directions</a:t>
            </a:r>
          </a:p>
        </p:txBody>
      </p:sp>
      <p:sp>
        <p:nvSpPr>
          <p:cNvPr id="3" name="Content Placeholder 2">
            <a:extLst>
              <a:ext uri="{FF2B5EF4-FFF2-40B4-BE49-F238E27FC236}">
                <a16:creationId xmlns:a16="http://schemas.microsoft.com/office/drawing/2014/main" id="{04D2E872-49C7-089D-0CF1-48F7C944A2BA}"/>
              </a:ext>
            </a:extLst>
          </p:cNvPr>
          <p:cNvSpPr>
            <a:spLocks noGrp="1"/>
          </p:cNvSpPr>
          <p:nvPr>
            <p:ph idx="1"/>
          </p:nvPr>
        </p:nvSpPr>
        <p:spPr/>
        <p:txBody>
          <a:bodyPr/>
          <a:lstStyle/>
          <a:p>
            <a:r>
              <a:rPr lang="en-US" dirty="0"/>
              <a:t>Late medieval Irish law and jurists</a:t>
            </a:r>
          </a:p>
          <a:p>
            <a:pPr lvl="1"/>
            <a:r>
              <a:rPr lang="en-IE" dirty="0">
                <a:effectLst/>
              </a:rPr>
              <a:t>Mac </a:t>
            </a:r>
            <a:r>
              <a:rPr lang="en-IE" dirty="0" err="1">
                <a:effectLst/>
              </a:rPr>
              <a:t>Niocaill</a:t>
            </a:r>
            <a:r>
              <a:rPr lang="en-IE" dirty="0">
                <a:effectLst/>
              </a:rPr>
              <a:t>, </a:t>
            </a:r>
            <a:r>
              <a:rPr lang="en-IE" dirty="0" err="1">
                <a:effectLst/>
              </a:rPr>
              <a:t>Gearóid</a:t>
            </a:r>
            <a:r>
              <a:rPr lang="en-IE" dirty="0">
                <a:effectLst/>
              </a:rPr>
              <a:t>. “Aspect of Irish Law in the Late Thirteenth Century.” </a:t>
            </a:r>
            <a:r>
              <a:rPr lang="en-IE" i="1" dirty="0">
                <a:effectLst/>
              </a:rPr>
              <a:t>Historical Studies: Papers Read before the Irish Conference of Historians</a:t>
            </a:r>
            <a:r>
              <a:rPr lang="en-IE" dirty="0">
                <a:effectLst/>
              </a:rPr>
              <a:t> 10 (1973): 105–17.</a:t>
            </a:r>
          </a:p>
          <a:p>
            <a:pPr lvl="1"/>
            <a:r>
              <a:rPr lang="en-IE" dirty="0">
                <a:effectLst/>
              </a:rPr>
              <a:t>Mac </a:t>
            </a:r>
            <a:r>
              <a:rPr lang="en-IE" dirty="0" err="1">
                <a:effectLst/>
              </a:rPr>
              <a:t>Niocaill</a:t>
            </a:r>
            <a:r>
              <a:rPr lang="en-IE" dirty="0">
                <a:effectLst/>
              </a:rPr>
              <a:t>, </a:t>
            </a:r>
            <a:r>
              <a:rPr lang="en-IE" dirty="0" err="1">
                <a:effectLst/>
              </a:rPr>
              <a:t>Gearóid</a:t>
            </a:r>
            <a:r>
              <a:rPr lang="en-IE" dirty="0">
                <a:effectLst/>
              </a:rPr>
              <a:t>. “The Interaction of Laws.” In </a:t>
            </a:r>
            <a:r>
              <a:rPr lang="en-IE" i="1" dirty="0">
                <a:effectLst/>
              </a:rPr>
              <a:t>The English in Medieval Ireland</a:t>
            </a:r>
            <a:r>
              <a:rPr lang="en-IE" dirty="0">
                <a:effectLst/>
              </a:rPr>
              <a:t>, edited by James Lydon, 105–17. Dublin: Four Courts Press, 1984.</a:t>
            </a:r>
          </a:p>
          <a:p>
            <a:pPr lvl="1"/>
            <a:r>
              <a:rPr lang="en-IE" dirty="0">
                <a:effectLst/>
              </a:rPr>
              <a:t>Simms, Katharine. “The Brehons of Later Medieval Ireland.” In </a:t>
            </a:r>
            <a:r>
              <a:rPr lang="en-IE" i="1" dirty="0" err="1">
                <a:effectLst/>
              </a:rPr>
              <a:t>Daire</a:t>
            </a:r>
            <a:r>
              <a:rPr lang="en-IE" i="1" dirty="0">
                <a:effectLst/>
              </a:rPr>
              <a:t> Hogan et al. Eds., Brehons, Serjeants and Attorneys: Studies in the History of the Irish Legal Profession</a:t>
            </a:r>
            <a:r>
              <a:rPr lang="en-IE" dirty="0">
                <a:effectLst/>
              </a:rPr>
              <a:t>, 51–75. Dublin: Irish Academic Press, 1990.</a:t>
            </a:r>
          </a:p>
          <a:p>
            <a:pPr lvl="1"/>
            <a:r>
              <a:rPr lang="en-IE" dirty="0">
                <a:effectLst/>
              </a:rPr>
              <a:t>Simms, Katharine. “The Poetic Brehon Lawyers of Early Sixteenth-Century Ireland.” </a:t>
            </a:r>
            <a:r>
              <a:rPr lang="en-IE" i="1" dirty="0" err="1">
                <a:effectLst/>
              </a:rPr>
              <a:t>Ériu</a:t>
            </a:r>
            <a:r>
              <a:rPr lang="en-IE" dirty="0">
                <a:effectLst/>
              </a:rPr>
              <a:t> 57 (2007): 121–32.</a:t>
            </a:r>
          </a:p>
          <a:p>
            <a:pPr lvl="1"/>
            <a:endParaRPr lang="en-IE" dirty="0">
              <a:effectLst/>
            </a:endParaRPr>
          </a:p>
          <a:p>
            <a:pPr lvl="1"/>
            <a:endParaRPr lang="en-US" dirty="0"/>
          </a:p>
        </p:txBody>
      </p:sp>
    </p:spTree>
    <p:extLst>
      <p:ext uri="{BB962C8B-B14F-4D97-AF65-F5344CB8AC3E}">
        <p14:creationId xmlns:p14="http://schemas.microsoft.com/office/powerpoint/2010/main" val="251194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1223-A8AB-F859-A046-4610CB765086}"/>
              </a:ext>
            </a:extLst>
          </p:cNvPr>
          <p:cNvSpPr>
            <a:spLocks noGrp="1"/>
          </p:cNvSpPr>
          <p:nvPr>
            <p:ph type="title"/>
          </p:nvPr>
        </p:nvSpPr>
        <p:spPr/>
        <p:txBody>
          <a:bodyPr/>
          <a:lstStyle/>
          <a:p>
            <a:r>
              <a:rPr lang="en-US" dirty="0"/>
              <a:t>‘Early Irish law’</a:t>
            </a:r>
          </a:p>
        </p:txBody>
      </p:sp>
      <p:sp>
        <p:nvSpPr>
          <p:cNvPr id="3" name="Content Placeholder 2">
            <a:extLst>
              <a:ext uri="{FF2B5EF4-FFF2-40B4-BE49-F238E27FC236}">
                <a16:creationId xmlns:a16="http://schemas.microsoft.com/office/drawing/2014/main" id="{3BE6FCEC-5CB7-E5DD-BF94-B00178E1E477}"/>
              </a:ext>
            </a:extLst>
          </p:cNvPr>
          <p:cNvSpPr>
            <a:spLocks noGrp="1"/>
          </p:cNvSpPr>
          <p:nvPr>
            <p:ph idx="1"/>
          </p:nvPr>
        </p:nvSpPr>
        <p:spPr/>
        <p:txBody>
          <a:bodyPr/>
          <a:lstStyle/>
          <a:p>
            <a:r>
              <a:rPr lang="en-US" dirty="0"/>
              <a:t>the legal system used in Ireland until the 17</a:t>
            </a:r>
            <a:r>
              <a:rPr lang="en-US" baseline="30000" dirty="0"/>
              <a:t>th</a:t>
            </a:r>
            <a:r>
              <a:rPr lang="en-US" dirty="0"/>
              <a:t> century (aka ‘Brehon law’)</a:t>
            </a:r>
          </a:p>
          <a:p>
            <a:r>
              <a:rPr lang="en-US" dirty="0"/>
              <a:t>an unbroken tradition of copying and studying the early medieval texts by the native jurists since the 7</a:t>
            </a:r>
            <a:r>
              <a:rPr lang="en-US" baseline="30000" dirty="0"/>
              <a:t>th</a:t>
            </a:r>
            <a:r>
              <a:rPr lang="en-US" dirty="0"/>
              <a:t> century</a:t>
            </a:r>
          </a:p>
          <a:p>
            <a:r>
              <a:rPr lang="en-US" dirty="0"/>
              <a:t>External influences</a:t>
            </a:r>
          </a:p>
        </p:txBody>
      </p:sp>
    </p:spTree>
    <p:extLst>
      <p:ext uri="{BB962C8B-B14F-4D97-AF65-F5344CB8AC3E}">
        <p14:creationId xmlns:p14="http://schemas.microsoft.com/office/powerpoint/2010/main" val="159310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A66BA-FD43-80CD-4036-D834C17A144C}"/>
              </a:ext>
            </a:extLst>
          </p:cNvPr>
          <p:cNvSpPr>
            <a:spLocks noGrp="1"/>
          </p:cNvSpPr>
          <p:nvPr>
            <p:ph type="title"/>
          </p:nvPr>
        </p:nvSpPr>
        <p:spPr/>
        <p:txBody>
          <a:bodyPr/>
          <a:lstStyle/>
          <a:p>
            <a:r>
              <a:rPr lang="en-US" dirty="0"/>
              <a:t>Main desiderata</a:t>
            </a:r>
          </a:p>
        </p:txBody>
      </p:sp>
      <p:sp>
        <p:nvSpPr>
          <p:cNvPr id="3" name="Content Placeholder 2">
            <a:extLst>
              <a:ext uri="{FF2B5EF4-FFF2-40B4-BE49-F238E27FC236}">
                <a16:creationId xmlns:a16="http://schemas.microsoft.com/office/drawing/2014/main" id="{BCD4B9CD-563B-90E3-93F9-6E5630214419}"/>
              </a:ext>
            </a:extLst>
          </p:cNvPr>
          <p:cNvSpPr>
            <a:spLocks noGrp="1"/>
          </p:cNvSpPr>
          <p:nvPr>
            <p:ph idx="1"/>
          </p:nvPr>
        </p:nvSpPr>
        <p:spPr/>
        <p:txBody>
          <a:bodyPr/>
          <a:lstStyle/>
          <a:p>
            <a:r>
              <a:rPr lang="en-IE" sz="1800" dirty="0">
                <a:effectLst/>
              </a:rPr>
              <a:t>Breatnach, Liam. “Law.” In </a:t>
            </a:r>
            <a:r>
              <a:rPr lang="en-IE" sz="1800" i="1" dirty="0">
                <a:effectLst/>
              </a:rPr>
              <a:t>Progress in Medieval Irish Studies</a:t>
            </a:r>
            <a:r>
              <a:rPr lang="en-IE" sz="1800" dirty="0">
                <a:effectLst/>
              </a:rPr>
              <a:t>, edited by Kim McCone and Katharine Simms, 107–21. Maynooth: Department of Old Irish, St. Patrick’s College, Maynooth, 1996.</a:t>
            </a:r>
          </a:p>
          <a:p>
            <a:pPr lvl="1"/>
            <a:r>
              <a:rPr lang="en-US" dirty="0"/>
              <a:t>More critical editions: </a:t>
            </a:r>
            <a:r>
              <a:rPr lang="en-US" i="1" dirty="0" err="1"/>
              <a:t>Senchas</a:t>
            </a:r>
            <a:r>
              <a:rPr lang="en-US" i="1" dirty="0"/>
              <a:t> </a:t>
            </a:r>
            <a:r>
              <a:rPr lang="en-US" i="1" dirty="0" err="1"/>
              <a:t>Már</a:t>
            </a:r>
            <a:r>
              <a:rPr lang="en-US" i="1" dirty="0"/>
              <a:t> </a:t>
            </a:r>
            <a:r>
              <a:rPr lang="en-US" dirty="0"/>
              <a:t>and </a:t>
            </a:r>
            <a:r>
              <a:rPr lang="en-US" i="1" dirty="0" err="1"/>
              <a:t>Bretha</a:t>
            </a:r>
            <a:r>
              <a:rPr lang="en-US" i="1" dirty="0"/>
              <a:t> </a:t>
            </a:r>
            <a:r>
              <a:rPr lang="en-US" i="1" dirty="0" err="1"/>
              <a:t>Nemed</a:t>
            </a:r>
            <a:endParaRPr lang="en-US" i="1" dirty="0"/>
          </a:p>
          <a:p>
            <a:pPr lvl="1"/>
            <a:r>
              <a:rPr lang="en-US" dirty="0"/>
              <a:t>Dating and locating the law tracts</a:t>
            </a:r>
          </a:p>
          <a:p>
            <a:pPr lvl="1"/>
            <a:r>
              <a:rPr lang="en-US" dirty="0"/>
              <a:t>Nature, date and interrelationships of glosses and commentary</a:t>
            </a:r>
          </a:p>
          <a:p>
            <a:pPr lvl="1"/>
            <a:r>
              <a:rPr lang="en-US" dirty="0"/>
              <a:t>Late medieval Irish law</a:t>
            </a:r>
          </a:p>
        </p:txBody>
      </p:sp>
    </p:spTree>
    <p:extLst>
      <p:ext uri="{BB962C8B-B14F-4D97-AF65-F5344CB8AC3E}">
        <p14:creationId xmlns:p14="http://schemas.microsoft.com/office/powerpoint/2010/main" val="2710175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A54-1800-B0B8-7679-2267802ABD10}"/>
              </a:ext>
            </a:extLst>
          </p:cNvPr>
          <p:cNvSpPr>
            <a:spLocks noGrp="1"/>
          </p:cNvSpPr>
          <p:nvPr>
            <p:ph type="title"/>
          </p:nvPr>
        </p:nvSpPr>
        <p:spPr/>
        <p:txBody>
          <a:bodyPr/>
          <a:lstStyle/>
          <a:p>
            <a:r>
              <a:rPr lang="en-US" dirty="0"/>
              <a:t>27 years after ‘Progress in Medieval Irish Studies’</a:t>
            </a:r>
          </a:p>
        </p:txBody>
      </p:sp>
      <p:sp>
        <p:nvSpPr>
          <p:cNvPr id="3" name="Content Placeholder 2">
            <a:extLst>
              <a:ext uri="{FF2B5EF4-FFF2-40B4-BE49-F238E27FC236}">
                <a16:creationId xmlns:a16="http://schemas.microsoft.com/office/drawing/2014/main" id="{1C963E94-C5FF-3491-6B7A-FACB2CCF2E9B}"/>
              </a:ext>
            </a:extLst>
          </p:cNvPr>
          <p:cNvSpPr>
            <a:spLocks noGrp="1"/>
          </p:cNvSpPr>
          <p:nvPr>
            <p:ph idx="1"/>
          </p:nvPr>
        </p:nvSpPr>
        <p:spPr/>
        <p:txBody>
          <a:bodyPr/>
          <a:lstStyle/>
          <a:p>
            <a:r>
              <a:rPr lang="en-US" dirty="0"/>
              <a:t>More critical editions</a:t>
            </a:r>
          </a:p>
          <a:p>
            <a:pPr lvl="1"/>
            <a:r>
              <a:rPr lang="en-US" dirty="0"/>
              <a:t>A few have since appeared in good quality</a:t>
            </a:r>
          </a:p>
          <a:p>
            <a:pPr lvl="1"/>
            <a:r>
              <a:rPr lang="en-US" dirty="0"/>
              <a:t>Slow, difficult, bulky</a:t>
            </a:r>
          </a:p>
          <a:p>
            <a:pPr lvl="1"/>
            <a:r>
              <a:rPr lang="en-US" dirty="0"/>
              <a:t>Lack of access (esp. to CIH) and opaque process</a:t>
            </a:r>
          </a:p>
          <a:p>
            <a:pPr lvl="1"/>
            <a:r>
              <a:rPr lang="en-US" dirty="0"/>
              <a:t>Dialogue with other legal historians?</a:t>
            </a:r>
          </a:p>
        </p:txBody>
      </p:sp>
    </p:spTree>
    <p:extLst>
      <p:ext uri="{BB962C8B-B14F-4D97-AF65-F5344CB8AC3E}">
        <p14:creationId xmlns:p14="http://schemas.microsoft.com/office/powerpoint/2010/main" val="55419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A54-1800-B0B8-7679-2267802ABD10}"/>
              </a:ext>
            </a:extLst>
          </p:cNvPr>
          <p:cNvSpPr>
            <a:spLocks noGrp="1"/>
          </p:cNvSpPr>
          <p:nvPr>
            <p:ph type="title"/>
          </p:nvPr>
        </p:nvSpPr>
        <p:spPr/>
        <p:txBody>
          <a:bodyPr/>
          <a:lstStyle/>
          <a:p>
            <a:r>
              <a:rPr lang="en-US" dirty="0"/>
              <a:t>27 years after ‘Progress in Medieval Irish Studies’</a:t>
            </a:r>
          </a:p>
        </p:txBody>
      </p:sp>
      <p:sp>
        <p:nvSpPr>
          <p:cNvPr id="3" name="Content Placeholder 2">
            <a:extLst>
              <a:ext uri="{FF2B5EF4-FFF2-40B4-BE49-F238E27FC236}">
                <a16:creationId xmlns:a16="http://schemas.microsoft.com/office/drawing/2014/main" id="{1C963E94-C5FF-3491-6B7A-FACB2CCF2E9B}"/>
              </a:ext>
            </a:extLst>
          </p:cNvPr>
          <p:cNvSpPr>
            <a:spLocks noGrp="1"/>
          </p:cNvSpPr>
          <p:nvPr>
            <p:ph idx="1"/>
          </p:nvPr>
        </p:nvSpPr>
        <p:spPr/>
        <p:txBody>
          <a:bodyPr/>
          <a:lstStyle/>
          <a:p>
            <a:r>
              <a:rPr lang="en-US" dirty="0"/>
              <a:t>Dating and locating the law tracts</a:t>
            </a:r>
          </a:p>
          <a:p>
            <a:pPr lvl="1"/>
            <a:r>
              <a:rPr lang="en-US" dirty="0"/>
              <a:t>depending on progress in the diachronic studies of the Irish language</a:t>
            </a:r>
          </a:p>
          <a:p>
            <a:pPr lvl="1"/>
            <a:r>
              <a:rPr lang="en-US" i="1" dirty="0"/>
              <a:t>Chronologicon Hibernicum </a:t>
            </a:r>
            <a:r>
              <a:rPr lang="en-US" dirty="0"/>
              <a:t>Project (2015-2021)</a:t>
            </a:r>
          </a:p>
          <a:p>
            <a:pPr lvl="1"/>
            <a:r>
              <a:rPr lang="en-US" i="1" dirty="0" err="1"/>
              <a:t>LexiChron</a:t>
            </a:r>
            <a:r>
              <a:rPr lang="en-US" i="1" dirty="0"/>
              <a:t> </a:t>
            </a:r>
            <a:r>
              <a:rPr lang="en-US" dirty="0"/>
              <a:t>Project (2015-2020)</a:t>
            </a:r>
          </a:p>
          <a:p>
            <a:pPr lvl="1"/>
            <a:r>
              <a:rPr lang="en-US" i="1" dirty="0"/>
              <a:t>A Chronology of the Medieval Irish Lexicon </a:t>
            </a:r>
            <a:r>
              <a:rPr lang="en-US" dirty="0"/>
              <a:t>(</a:t>
            </a:r>
            <a:r>
              <a:rPr lang="en-US"/>
              <a:t>2023- )</a:t>
            </a:r>
          </a:p>
          <a:p>
            <a:pPr lvl="1"/>
            <a:endParaRPr lang="en-US" dirty="0"/>
          </a:p>
          <a:p>
            <a:pPr lvl="1"/>
            <a:r>
              <a:rPr lang="en-IE" dirty="0">
                <a:effectLst/>
              </a:rPr>
              <a:t>Buckley-Coogan, Jody. “</a:t>
            </a:r>
            <a:r>
              <a:rPr lang="en-IE" dirty="0" err="1">
                <a:effectLst/>
              </a:rPr>
              <a:t>Dlíthe</a:t>
            </a:r>
            <a:r>
              <a:rPr lang="en-IE" dirty="0">
                <a:effectLst/>
              </a:rPr>
              <a:t> </a:t>
            </a:r>
            <a:r>
              <a:rPr lang="en-IE" dirty="0" err="1">
                <a:effectLst/>
              </a:rPr>
              <a:t>Luath</a:t>
            </a:r>
            <a:r>
              <a:rPr lang="en-IE" dirty="0">
                <a:effectLst/>
              </a:rPr>
              <a:t> </a:t>
            </a:r>
            <a:r>
              <a:rPr lang="en-IE" dirty="0" err="1">
                <a:effectLst/>
              </a:rPr>
              <a:t>Ghaeilge</a:t>
            </a:r>
            <a:r>
              <a:rPr lang="en-IE" dirty="0">
                <a:effectLst/>
              </a:rPr>
              <a:t>: </a:t>
            </a:r>
            <a:r>
              <a:rPr lang="en-IE" dirty="0" err="1">
                <a:effectLst/>
              </a:rPr>
              <a:t>Staidéar</a:t>
            </a:r>
            <a:r>
              <a:rPr lang="en-IE" dirty="0">
                <a:effectLst/>
              </a:rPr>
              <a:t> </a:t>
            </a:r>
            <a:r>
              <a:rPr lang="en-IE" dirty="0" err="1">
                <a:effectLst/>
              </a:rPr>
              <a:t>ar</a:t>
            </a:r>
            <a:r>
              <a:rPr lang="en-IE" dirty="0">
                <a:effectLst/>
              </a:rPr>
              <a:t> </a:t>
            </a:r>
            <a:r>
              <a:rPr lang="en-IE" dirty="0" err="1">
                <a:effectLst/>
              </a:rPr>
              <a:t>Theanga</a:t>
            </a:r>
            <a:r>
              <a:rPr lang="en-IE" dirty="0">
                <a:effectLst/>
              </a:rPr>
              <a:t> </a:t>
            </a:r>
            <a:r>
              <a:rPr lang="en-IE" dirty="0" err="1">
                <a:effectLst/>
              </a:rPr>
              <a:t>agus</a:t>
            </a:r>
            <a:r>
              <a:rPr lang="en-IE" dirty="0">
                <a:effectLst/>
              </a:rPr>
              <a:t> </a:t>
            </a:r>
            <a:r>
              <a:rPr lang="en-IE" dirty="0" err="1">
                <a:effectLst/>
              </a:rPr>
              <a:t>ar</a:t>
            </a:r>
            <a:r>
              <a:rPr lang="en-IE" dirty="0">
                <a:effectLst/>
              </a:rPr>
              <a:t> </a:t>
            </a:r>
            <a:r>
              <a:rPr lang="en-IE" dirty="0" err="1">
                <a:effectLst/>
              </a:rPr>
              <a:t>Dhátú</a:t>
            </a:r>
            <a:r>
              <a:rPr lang="en-IE" dirty="0">
                <a:effectLst/>
              </a:rPr>
              <a:t> </a:t>
            </a:r>
            <a:r>
              <a:rPr lang="en-IE" dirty="0" err="1">
                <a:effectLst/>
              </a:rPr>
              <a:t>Gluaiseanna</a:t>
            </a:r>
            <a:r>
              <a:rPr lang="en-IE" dirty="0">
                <a:effectLst/>
              </a:rPr>
              <a:t> </a:t>
            </a:r>
            <a:r>
              <a:rPr lang="en-IE" dirty="0" err="1">
                <a:effectLst/>
              </a:rPr>
              <a:t>agus</a:t>
            </a:r>
            <a:r>
              <a:rPr lang="en-IE" dirty="0">
                <a:effectLst/>
              </a:rPr>
              <a:t> </a:t>
            </a:r>
            <a:r>
              <a:rPr lang="en-IE" dirty="0" err="1">
                <a:effectLst/>
              </a:rPr>
              <a:t>Tráchtanna</a:t>
            </a:r>
            <a:r>
              <a:rPr lang="en-IE" dirty="0">
                <a:effectLst/>
              </a:rPr>
              <a:t>.” Doctoral thesis, Queen’s University Belfast, 2019.</a:t>
            </a:r>
            <a:endParaRPr lang="en-US" dirty="0"/>
          </a:p>
          <a:p>
            <a:pPr lvl="1"/>
            <a:r>
              <a:rPr lang="en-US" dirty="0"/>
              <a:t>Large-scale / quantitative study of the language of law texts</a:t>
            </a:r>
          </a:p>
          <a:p>
            <a:pPr lvl="1"/>
            <a:endParaRPr lang="en-US" i="1" dirty="0"/>
          </a:p>
        </p:txBody>
      </p:sp>
    </p:spTree>
    <p:extLst>
      <p:ext uri="{BB962C8B-B14F-4D97-AF65-F5344CB8AC3E}">
        <p14:creationId xmlns:p14="http://schemas.microsoft.com/office/powerpoint/2010/main" val="127410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8A54-1800-B0B8-7679-2267802ABD10}"/>
              </a:ext>
            </a:extLst>
          </p:cNvPr>
          <p:cNvSpPr>
            <a:spLocks noGrp="1"/>
          </p:cNvSpPr>
          <p:nvPr>
            <p:ph type="title"/>
          </p:nvPr>
        </p:nvSpPr>
        <p:spPr/>
        <p:txBody>
          <a:bodyPr/>
          <a:lstStyle/>
          <a:p>
            <a:r>
              <a:rPr lang="en-US" dirty="0"/>
              <a:t>27 years after ‘Progress in Medieval Irish Studies’</a:t>
            </a:r>
          </a:p>
        </p:txBody>
      </p:sp>
      <p:sp>
        <p:nvSpPr>
          <p:cNvPr id="3" name="Content Placeholder 2">
            <a:extLst>
              <a:ext uri="{FF2B5EF4-FFF2-40B4-BE49-F238E27FC236}">
                <a16:creationId xmlns:a16="http://schemas.microsoft.com/office/drawing/2014/main" id="{1C963E94-C5FF-3491-6B7A-FACB2CCF2E9B}"/>
              </a:ext>
            </a:extLst>
          </p:cNvPr>
          <p:cNvSpPr>
            <a:spLocks noGrp="1"/>
          </p:cNvSpPr>
          <p:nvPr>
            <p:ph idx="1"/>
          </p:nvPr>
        </p:nvSpPr>
        <p:spPr>
          <a:xfrm>
            <a:off x="1443038" y="1950811"/>
            <a:ext cx="6572250" cy="3449638"/>
          </a:xfrm>
        </p:spPr>
        <p:txBody>
          <a:bodyPr/>
          <a:lstStyle/>
          <a:p>
            <a:r>
              <a:rPr lang="en-US" dirty="0"/>
              <a:t>Nature, date and interrelationships of glosses and commentary</a:t>
            </a:r>
          </a:p>
          <a:p>
            <a:pPr lvl="1"/>
            <a:r>
              <a:rPr lang="en-US" dirty="0"/>
              <a:t>Often incorporated in the critical editions</a:t>
            </a:r>
          </a:p>
          <a:p>
            <a:pPr lvl="1"/>
            <a:r>
              <a:rPr lang="en-US" dirty="0"/>
              <a:t>Inconvenient to study glosses and commentary across different tracts</a:t>
            </a:r>
          </a:p>
          <a:p>
            <a:pPr lvl="1"/>
            <a:r>
              <a:rPr lang="en-US" dirty="0"/>
              <a:t>Combined with manuscript studies</a:t>
            </a:r>
          </a:p>
          <a:p>
            <a:r>
              <a:rPr lang="en-US" dirty="0"/>
              <a:t>Late medieval Irish law</a:t>
            </a:r>
          </a:p>
          <a:p>
            <a:pPr lvl="1"/>
            <a:r>
              <a:rPr lang="en-US" dirty="0"/>
              <a:t>shifting the focus to late medieval texts rather than recovering the ‘original’ canonical texts</a:t>
            </a:r>
          </a:p>
          <a:p>
            <a:pPr lvl="1"/>
            <a:r>
              <a:rPr lang="en-US" dirty="0"/>
              <a:t>history of law schools</a:t>
            </a:r>
          </a:p>
          <a:p>
            <a:pPr lvl="1"/>
            <a:r>
              <a:rPr lang="en-US" dirty="0"/>
              <a:t>development and interaction</a:t>
            </a:r>
          </a:p>
          <a:p>
            <a:pPr lvl="1"/>
            <a:endParaRPr lang="en-US" dirty="0"/>
          </a:p>
          <a:p>
            <a:pPr lvl="1"/>
            <a:endParaRPr lang="en-US" dirty="0"/>
          </a:p>
          <a:p>
            <a:pPr lvl="1"/>
            <a:endParaRPr lang="en-US" i="1" dirty="0"/>
          </a:p>
        </p:txBody>
      </p:sp>
    </p:spTree>
    <p:extLst>
      <p:ext uri="{BB962C8B-B14F-4D97-AF65-F5344CB8AC3E}">
        <p14:creationId xmlns:p14="http://schemas.microsoft.com/office/powerpoint/2010/main" val="483026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5122-39C5-B8F2-A63A-0D0BC5932BE3}"/>
              </a:ext>
            </a:extLst>
          </p:cNvPr>
          <p:cNvSpPr>
            <a:spLocks noGrp="1"/>
          </p:cNvSpPr>
          <p:nvPr>
            <p:ph type="title"/>
          </p:nvPr>
        </p:nvSpPr>
        <p:spPr/>
        <p:txBody>
          <a:bodyPr/>
          <a:lstStyle/>
          <a:p>
            <a:r>
              <a:rPr lang="en-US" dirty="0"/>
              <a:t>FLEXI</a:t>
            </a:r>
          </a:p>
        </p:txBody>
      </p:sp>
      <p:sp>
        <p:nvSpPr>
          <p:cNvPr id="3" name="Content Placeholder 2">
            <a:extLst>
              <a:ext uri="{FF2B5EF4-FFF2-40B4-BE49-F238E27FC236}">
                <a16:creationId xmlns:a16="http://schemas.microsoft.com/office/drawing/2014/main" id="{37CDCF57-C452-3FCA-2154-CCF242411CB6}"/>
              </a:ext>
            </a:extLst>
          </p:cNvPr>
          <p:cNvSpPr>
            <a:spLocks noGrp="1"/>
          </p:cNvSpPr>
          <p:nvPr>
            <p:ph idx="1"/>
          </p:nvPr>
        </p:nvSpPr>
        <p:spPr/>
        <p:txBody>
          <a:bodyPr/>
          <a:lstStyle/>
          <a:p>
            <a:r>
              <a:rPr lang="en-US" i="1" dirty="0"/>
              <a:t>Fluid texts and scholars’ digests: (re)production of law in medieval Ireland </a:t>
            </a:r>
            <a:r>
              <a:rPr lang="en-US" dirty="0"/>
              <a:t>(FLEXI), funded by European Research Council (2023-28)</a:t>
            </a:r>
          </a:p>
          <a:p>
            <a:r>
              <a:rPr lang="en-US" dirty="0"/>
              <a:t>‘Digests’</a:t>
            </a:r>
          </a:p>
          <a:p>
            <a:pPr lvl="1"/>
            <a:r>
              <a:rPr lang="en-US" dirty="0"/>
              <a:t>four late medieval collections of citations and commentaries (Breatnach 2005: 322): A, B, C and D </a:t>
            </a:r>
          </a:p>
          <a:p>
            <a:pPr lvl="1"/>
            <a:r>
              <a:rPr lang="en-US" dirty="0"/>
              <a:t>compendia of earlier juristic writing, grouped into thematic sections</a:t>
            </a:r>
          </a:p>
          <a:p>
            <a:pPr lvl="1"/>
            <a:endParaRPr lang="en-US" dirty="0"/>
          </a:p>
        </p:txBody>
      </p:sp>
    </p:spTree>
    <p:extLst>
      <p:ext uri="{BB962C8B-B14F-4D97-AF65-F5344CB8AC3E}">
        <p14:creationId xmlns:p14="http://schemas.microsoft.com/office/powerpoint/2010/main" val="3505696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8C62-38D1-7301-0FAE-0149F1DE4C00}"/>
              </a:ext>
            </a:extLst>
          </p:cNvPr>
          <p:cNvSpPr>
            <a:spLocks noGrp="1"/>
          </p:cNvSpPr>
          <p:nvPr>
            <p:ph type="title"/>
          </p:nvPr>
        </p:nvSpPr>
        <p:spPr/>
        <p:txBody>
          <a:bodyPr/>
          <a:lstStyle/>
          <a:p>
            <a:r>
              <a:rPr lang="en-US" dirty="0"/>
              <a:t>Structure of a digest</a:t>
            </a:r>
          </a:p>
        </p:txBody>
      </p:sp>
      <p:pic>
        <p:nvPicPr>
          <p:cNvPr id="5" name="Content Placeholder 4" descr="A close-up of a document&#10;&#10;Description automatically generated with low confidence">
            <a:extLst>
              <a:ext uri="{FF2B5EF4-FFF2-40B4-BE49-F238E27FC236}">
                <a16:creationId xmlns:a16="http://schemas.microsoft.com/office/drawing/2014/main" id="{7E0D3F03-9158-88E8-C96C-92D3A70510D0}"/>
              </a:ext>
            </a:extLst>
          </p:cNvPr>
          <p:cNvPicPr>
            <a:picLocks noGrp="1" noChangeAspect="1"/>
          </p:cNvPicPr>
          <p:nvPr>
            <p:ph idx="1"/>
          </p:nvPr>
        </p:nvPicPr>
        <p:blipFill>
          <a:blip r:embed="rId2"/>
          <a:stretch>
            <a:fillRect/>
          </a:stretch>
        </p:blipFill>
        <p:spPr>
          <a:xfrm>
            <a:off x="0" y="1329531"/>
            <a:ext cx="6957690" cy="2803098"/>
          </a:xfrm>
        </p:spPr>
      </p:pic>
      <p:pic>
        <p:nvPicPr>
          <p:cNvPr id="7" name="Picture 6" descr="Text&#10;&#10;Description automatically generated">
            <a:extLst>
              <a:ext uri="{FF2B5EF4-FFF2-40B4-BE49-F238E27FC236}">
                <a16:creationId xmlns:a16="http://schemas.microsoft.com/office/drawing/2014/main" id="{561E3C70-3B23-68EC-A0EE-032713D918FA}"/>
              </a:ext>
            </a:extLst>
          </p:cNvPr>
          <p:cNvPicPr>
            <a:picLocks noChangeAspect="1"/>
          </p:cNvPicPr>
          <p:nvPr/>
        </p:nvPicPr>
        <p:blipFill>
          <a:blip r:embed="rId3"/>
          <a:stretch>
            <a:fillRect/>
          </a:stretch>
        </p:blipFill>
        <p:spPr>
          <a:xfrm>
            <a:off x="5024804" y="2920152"/>
            <a:ext cx="4119196" cy="3937848"/>
          </a:xfrm>
          <a:prstGeom prst="rect">
            <a:avLst/>
          </a:prstGeom>
        </p:spPr>
      </p:pic>
      <p:sp>
        <p:nvSpPr>
          <p:cNvPr id="8" name="TextBox 7">
            <a:extLst>
              <a:ext uri="{FF2B5EF4-FFF2-40B4-BE49-F238E27FC236}">
                <a16:creationId xmlns:a16="http://schemas.microsoft.com/office/drawing/2014/main" id="{781878DE-1887-4C68-49A9-C3CEF1B7B8B1}"/>
              </a:ext>
            </a:extLst>
          </p:cNvPr>
          <p:cNvSpPr txBox="1"/>
          <p:nvPr/>
        </p:nvSpPr>
        <p:spPr>
          <a:xfrm>
            <a:off x="1981200" y="5427785"/>
            <a:ext cx="2811860" cy="646331"/>
          </a:xfrm>
          <a:prstGeom prst="rect">
            <a:avLst/>
          </a:prstGeom>
          <a:noFill/>
        </p:spPr>
        <p:txBody>
          <a:bodyPr wrap="none" rtlCol="0">
            <a:spAutoFit/>
          </a:bodyPr>
          <a:lstStyle/>
          <a:p>
            <a:r>
              <a:rPr lang="en-US" dirty="0"/>
              <a:t>Dublin, RIA MS 23 Q 6, p.1b</a:t>
            </a:r>
          </a:p>
          <a:p>
            <a:r>
              <a:rPr lang="en-US" dirty="0"/>
              <a:t>(courtesy of RIA &amp; ISOS)</a:t>
            </a:r>
          </a:p>
        </p:txBody>
      </p:sp>
    </p:spTree>
    <p:extLst>
      <p:ext uri="{BB962C8B-B14F-4D97-AF65-F5344CB8AC3E}">
        <p14:creationId xmlns:p14="http://schemas.microsoft.com/office/powerpoint/2010/main" val="1264541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C70-5694-14A3-148D-295568D53ABF}"/>
              </a:ext>
            </a:extLst>
          </p:cNvPr>
          <p:cNvSpPr>
            <a:spLocks noGrp="1"/>
          </p:cNvSpPr>
          <p:nvPr>
            <p:ph type="title"/>
          </p:nvPr>
        </p:nvSpPr>
        <p:spPr/>
        <p:txBody>
          <a:bodyPr/>
          <a:lstStyle/>
          <a:p>
            <a:r>
              <a:rPr lang="en-US" dirty="0"/>
              <a:t>Structure of a digest</a:t>
            </a:r>
          </a:p>
        </p:txBody>
      </p:sp>
      <p:pic>
        <p:nvPicPr>
          <p:cNvPr id="5" name="Content Placeholder 4" descr="A close-up of a document&#10;&#10;Description automatically generated with low confidence">
            <a:extLst>
              <a:ext uri="{FF2B5EF4-FFF2-40B4-BE49-F238E27FC236}">
                <a16:creationId xmlns:a16="http://schemas.microsoft.com/office/drawing/2014/main" id="{58369811-7A1F-828D-4509-A5C811F22BC5}"/>
              </a:ext>
            </a:extLst>
          </p:cNvPr>
          <p:cNvPicPr>
            <a:picLocks noGrp="1" noChangeAspect="1"/>
          </p:cNvPicPr>
          <p:nvPr>
            <p:ph idx="1"/>
          </p:nvPr>
        </p:nvPicPr>
        <p:blipFill>
          <a:blip r:embed="rId2"/>
          <a:stretch>
            <a:fillRect/>
          </a:stretch>
        </p:blipFill>
        <p:spPr>
          <a:xfrm>
            <a:off x="1155088" y="2437729"/>
            <a:ext cx="6369357" cy="2566072"/>
          </a:xfrm>
        </p:spPr>
      </p:pic>
      <p:sp>
        <p:nvSpPr>
          <p:cNvPr id="6" name="TextBox 5">
            <a:extLst>
              <a:ext uri="{FF2B5EF4-FFF2-40B4-BE49-F238E27FC236}">
                <a16:creationId xmlns:a16="http://schemas.microsoft.com/office/drawing/2014/main" id="{59872C1A-7673-CC68-3164-1A487CD96079}"/>
              </a:ext>
            </a:extLst>
          </p:cNvPr>
          <p:cNvSpPr txBox="1"/>
          <p:nvPr/>
        </p:nvSpPr>
        <p:spPr>
          <a:xfrm>
            <a:off x="1155088" y="1961298"/>
            <a:ext cx="5096588" cy="369332"/>
          </a:xfrm>
          <a:prstGeom prst="rect">
            <a:avLst/>
          </a:prstGeom>
          <a:noFill/>
        </p:spPr>
        <p:txBody>
          <a:bodyPr wrap="none" rtlCol="0">
            <a:spAutoFit/>
          </a:bodyPr>
          <a:lstStyle/>
          <a:p>
            <a:r>
              <a:rPr lang="en-US" dirty="0"/>
              <a:t>legal topic: vicarious liability of a leader for his crowd</a:t>
            </a:r>
          </a:p>
        </p:txBody>
      </p:sp>
      <p:sp>
        <p:nvSpPr>
          <p:cNvPr id="7" name="TextBox 6">
            <a:extLst>
              <a:ext uri="{FF2B5EF4-FFF2-40B4-BE49-F238E27FC236}">
                <a16:creationId xmlns:a16="http://schemas.microsoft.com/office/drawing/2014/main" id="{31FB807B-8017-33D0-7173-91D227E68A28}"/>
              </a:ext>
            </a:extLst>
          </p:cNvPr>
          <p:cNvSpPr txBox="1"/>
          <p:nvPr/>
        </p:nvSpPr>
        <p:spPr>
          <a:xfrm>
            <a:off x="1140068" y="5402664"/>
            <a:ext cx="6245470" cy="646331"/>
          </a:xfrm>
          <a:prstGeom prst="rect">
            <a:avLst/>
          </a:prstGeom>
          <a:noFill/>
        </p:spPr>
        <p:txBody>
          <a:bodyPr wrap="square" rtlCol="0">
            <a:spAutoFit/>
          </a:bodyPr>
          <a:lstStyle/>
          <a:p>
            <a:r>
              <a:rPr lang="en-US" dirty="0"/>
              <a:t>Heading: ‘On discharging the people led if the ringleader undertakes compensation on their behalf, here.’</a:t>
            </a:r>
          </a:p>
        </p:txBody>
      </p:sp>
      <p:sp>
        <p:nvSpPr>
          <p:cNvPr id="8" name="Frame 7">
            <a:extLst>
              <a:ext uri="{FF2B5EF4-FFF2-40B4-BE49-F238E27FC236}">
                <a16:creationId xmlns:a16="http://schemas.microsoft.com/office/drawing/2014/main" id="{3266AC36-8F71-2BED-2C96-E5C959DC388A}"/>
              </a:ext>
            </a:extLst>
          </p:cNvPr>
          <p:cNvSpPr/>
          <p:nvPr/>
        </p:nvSpPr>
        <p:spPr>
          <a:xfrm>
            <a:off x="2542137" y="2626943"/>
            <a:ext cx="4982308" cy="491395"/>
          </a:xfrm>
          <a:prstGeom prst="frame">
            <a:avLst>
              <a:gd name="adj1" fmla="val 4337"/>
            </a:avLst>
          </a:prstGeom>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EC05B2D4-236C-EF91-494C-ADCBCDD43FB8}"/>
              </a:ext>
            </a:extLst>
          </p:cNvPr>
          <p:cNvCxnSpPr>
            <a:cxnSpLocks/>
          </p:cNvCxnSpPr>
          <p:nvPr/>
        </p:nvCxnSpPr>
        <p:spPr>
          <a:xfrm flipH="1">
            <a:off x="4489938" y="3118338"/>
            <a:ext cx="82062" cy="2215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669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C70-5694-14A3-148D-295568D53ABF}"/>
              </a:ext>
            </a:extLst>
          </p:cNvPr>
          <p:cNvSpPr>
            <a:spLocks noGrp="1"/>
          </p:cNvSpPr>
          <p:nvPr>
            <p:ph type="title"/>
          </p:nvPr>
        </p:nvSpPr>
        <p:spPr/>
        <p:txBody>
          <a:bodyPr/>
          <a:lstStyle/>
          <a:p>
            <a:r>
              <a:rPr lang="en-US" dirty="0"/>
              <a:t>Structure of a digest</a:t>
            </a:r>
          </a:p>
        </p:txBody>
      </p:sp>
      <p:pic>
        <p:nvPicPr>
          <p:cNvPr id="5" name="Content Placeholder 4" descr="A close-up of a document&#10;&#10;Description automatically generated with low confidence">
            <a:extLst>
              <a:ext uri="{FF2B5EF4-FFF2-40B4-BE49-F238E27FC236}">
                <a16:creationId xmlns:a16="http://schemas.microsoft.com/office/drawing/2014/main" id="{58369811-7A1F-828D-4509-A5C811F22BC5}"/>
              </a:ext>
            </a:extLst>
          </p:cNvPr>
          <p:cNvPicPr>
            <a:picLocks noGrp="1" noChangeAspect="1"/>
          </p:cNvPicPr>
          <p:nvPr>
            <p:ph idx="1"/>
          </p:nvPr>
        </p:nvPicPr>
        <p:blipFill>
          <a:blip r:embed="rId2"/>
          <a:stretch>
            <a:fillRect/>
          </a:stretch>
        </p:blipFill>
        <p:spPr>
          <a:xfrm>
            <a:off x="1155088" y="2477864"/>
            <a:ext cx="6369357" cy="2566072"/>
          </a:xfrm>
        </p:spPr>
      </p:pic>
      <p:sp>
        <p:nvSpPr>
          <p:cNvPr id="6" name="TextBox 5">
            <a:extLst>
              <a:ext uri="{FF2B5EF4-FFF2-40B4-BE49-F238E27FC236}">
                <a16:creationId xmlns:a16="http://schemas.microsoft.com/office/drawing/2014/main" id="{59872C1A-7673-CC68-3164-1A487CD96079}"/>
              </a:ext>
            </a:extLst>
          </p:cNvPr>
          <p:cNvSpPr txBox="1"/>
          <p:nvPr/>
        </p:nvSpPr>
        <p:spPr>
          <a:xfrm>
            <a:off x="1155088" y="1961298"/>
            <a:ext cx="5096588" cy="369332"/>
          </a:xfrm>
          <a:prstGeom prst="rect">
            <a:avLst/>
          </a:prstGeom>
          <a:noFill/>
        </p:spPr>
        <p:txBody>
          <a:bodyPr wrap="none" rtlCol="0">
            <a:spAutoFit/>
          </a:bodyPr>
          <a:lstStyle/>
          <a:p>
            <a:r>
              <a:rPr lang="en-US" dirty="0"/>
              <a:t>legal topic: vicarious liability of a leader for his crowd</a:t>
            </a:r>
          </a:p>
        </p:txBody>
      </p:sp>
      <p:sp>
        <p:nvSpPr>
          <p:cNvPr id="7" name="TextBox 6">
            <a:extLst>
              <a:ext uri="{FF2B5EF4-FFF2-40B4-BE49-F238E27FC236}">
                <a16:creationId xmlns:a16="http://schemas.microsoft.com/office/drawing/2014/main" id="{31FB807B-8017-33D0-7173-91D227E68A28}"/>
              </a:ext>
            </a:extLst>
          </p:cNvPr>
          <p:cNvSpPr txBox="1"/>
          <p:nvPr/>
        </p:nvSpPr>
        <p:spPr>
          <a:xfrm>
            <a:off x="1277816" y="5132780"/>
            <a:ext cx="6893169" cy="1200329"/>
          </a:xfrm>
          <a:prstGeom prst="rect">
            <a:avLst/>
          </a:prstGeom>
          <a:noFill/>
        </p:spPr>
        <p:txBody>
          <a:bodyPr wrap="square" rtlCol="0">
            <a:spAutoFit/>
          </a:bodyPr>
          <a:lstStyle/>
          <a:p>
            <a:r>
              <a:rPr lang="en-US" dirty="0"/>
              <a:t>Except from canonical text</a:t>
            </a:r>
          </a:p>
          <a:p>
            <a:r>
              <a:rPr lang="en-US" dirty="0"/>
              <a:t>= </a:t>
            </a:r>
            <a:r>
              <a:rPr lang="en-IE" dirty="0"/>
              <a:t>1067.12 a </a:t>
            </a:r>
            <a:r>
              <a:rPr lang="en-IE" dirty="0" err="1"/>
              <a:t>maic</a:t>
            </a:r>
            <a:r>
              <a:rPr lang="en-IE" dirty="0"/>
              <a:t> </a:t>
            </a:r>
            <a:r>
              <a:rPr lang="en-IE" dirty="0" err="1"/>
              <a:t>ara</a:t>
            </a:r>
            <a:r>
              <a:rPr lang="en-IE" dirty="0"/>
              <a:t> </a:t>
            </a:r>
            <a:r>
              <a:rPr lang="en-IE" dirty="0" err="1"/>
              <a:t>feser</a:t>
            </a:r>
            <a:r>
              <a:rPr lang="en-IE" dirty="0"/>
              <a:t> </a:t>
            </a:r>
            <a:r>
              <a:rPr lang="en-IE" dirty="0" err="1"/>
              <a:t>cin</a:t>
            </a:r>
            <a:r>
              <a:rPr lang="en-IE" dirty="0"/>
              <a:t> </a:t>
            </a:r>
            <a:r>
              <a:rPr lang="en-IE" dirty="0" err="1"/>
              <a:t>sluaig</a:t>
            </a:r>
            <a:r>
              <a:rPr lang="en-IE" dirty="0"/>
              <a:t> for </a:t>
            </a:r>
            <a:r>
              <a:rPr lang="en-IE" dirty="0" err="1"/>
              <a:t>aenfer</a:t>
            </a:r>
            <a:r>
              <a:rPr lang="en-IE" dirty="0"/>
              <a:t> (</a:t>
            </a:r>
            <a:r>
              <a:rPr lang="en-IE" dirty="0" err="1"/>
              <a:t>Bretha</a:t>
            </a:r>
            <a:r>
              <a:rPr lang="en-IE" dirty="0"/>
              <a:t> </a:t>
            </a:r>
            <a:r>
              <a:rPr lang="en-IE" dirty="0" err="1"/>
              <a:t>Étgid</a:t>
            </a:r>
            <a:r>
              <a:rPr lang="en-IE" dirty="0"/>
              <a:t>)</a:t>
            </a:r>
          </a:p>
          <a:p>
            <a:r>
              <a:rPr lang="en-US" dirty="0"/>
              <a:t>‘O son that you should know the liability of a crowd on one person and the liability of one person on a crowd.’</a:t>
            </a:r>
          </a:p>
        </p:txBody>
      </p:sp>
      <p:sp>
        <p:nvSpPr>
          <p:cNvPr id="8" name="Frame 7">
            <a:extLst>
              <a:ext uri="{FF2B5EF4-FFF2-40B4-BE49-F238E27FC236}">
                <a16:creationId xmlns:a16="http://schemas.microsoft.com/office/drawing/2014/main" id="{3266AC36-8F71-2BED-2C96-E5C959DC388A}"/>
              </a:ext>
            </a:extLst>
          </p:cNvPr>
          <p:cNvSpPr/>
          <p:nvPr/>
        </p:nvSpPr>
        <p:spPr>
          <a:xfrm rot="154183">
            <a:off x="1961138" y="3059723"/>
            <a:ext cx="4290538" cy="233131"/>
          </a:xfrm>
          <a:prstGeom prst="frame">
            <a:avLst>
              <a:gd name="adj1" fmla="val 4337"/>
            </a:avLst>
          </a:prstGeom>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EC05B2D4-236C-EF91-494C-ADCBCDD43FB8}"/>
              </a:ext>
            </a:extLst>
          </p:cNvPr>
          <p:cNvCxnSpPr>
            <a:cxnSpLocks/>
          </p:cNvCxnSpPr>
          <p:nvPr/>
        </p:nvCxnSpPr>
        <p:spPr>
          <a:xfrm>
            <a:off x="4339766" y="3275905"/>
            <a:ext cx="0" cy="21800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961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C70-5694-14A3-148D-295568D53ABF}"/>
              </a:ext>
            </a:extLst>
          </p:cNvPr>
          <p:cNvSpPr>
            <a:spLocks noGrp="1"/>
          </p:cNvSpPr>
          <p:nvPr>
            <p:ph type="title"/>
          </p:nvPr>
        </p:nvSpPr>
        <p:spPr/>
        <p:txBody>
          <a:bodyPr/>
          <a:lstStyle/>
          <a:p>
            <a:r>
              <a:rPr lang="en-US" dirty="0"/>
              <a:t>Structure of a digest</a:t>
            </a:r>
          </a:p>
        </p:txBody>
      </p:sp>
      <p:pic>
        <p:nvPicPr>
          <p:cNvPr id="5" name="Content Placeholder 4" descr="A close-up of a document&#10;&#10;Description automatically generated with low confidence">
            <a:extLst>
              <a:ext uri="{FF2B5EF4-FFF2-40B4-BE49-F238E27FC236}">
                <a16:creationId xmlns:a16="http://schemas.microsoft.com/office/drawing/2014/main" id="{58369811-7A1F-828D-4509-A5C811F22BC5}"/>
              </a:ext>
            </a:extLst>
          </p:cNvPr>
          <p:cNvPicPr>
            <a:picLocks noGrp="1" noChangeAspect="1"/>
          </p:cNvPicPr>
          <p:nvPr>
            <p:ph idx="1"/>
          </p:nvPr>
        </p:nvPicPr>
        <p:blipFill>
          <a:blip r:embed="rId2"/>
          <a:stretch>
            <a:fillRect/>
          </a:stretch>
        </p:blipFill>
        <p:spPr>
          <a:xfrm>
            <a:off x="1155088" y="2477864"/>
            <a:ext cx="6369357" cy="2566072"/>
          </a:xfrm>
        </p:spPr>
      </p:pic>
      <p:sp>
        <p:nvSpPr>
          <p:cNvPr id="6" name="TextBox 5">
            <a:extLst>
              <a:ext uri="{FF2B5EF4-FFF2-40B4-BE49-F238E27FC236}">
                <a16:creationId xmlns:a16="http://schemas.microsoft.com/office/drawing/2014/main" id="{59872C1A-7673-CC68-3164-1A487CD96079}"/>
              </a:ext>
            </a:extLst>
          </p:cNvPr>
          <p:cNvSpPr txBox="1"/>
          <p:nvPr/>
        </p:nvSpPr>
        <p:spPr>
          <a:xfrm>
            <a:off x="1155088" y="1961298"/>
            <a:ext cx="5096588" cy="369332"/>
          </a:xfrm>
          <a:prstGeom prst="rect">
            <a:avLst/>
          </a:prstGeom>
          <a:noFill/>
        </p:spPr>
        <p:txBody>
          <a:bodyPr wrap="none" rtlCol="0">
            <a:spAutoFit/>
          </a:bodyPr>
          <a:lstStyle/>
          <a:p>
            <a:r>
              <a:rPr lang="en-US" dirty="0"/>
              <a:t>legal topic: vicarious liability of a leader for his crowd</a:t>
            </a:r>
          </a:p>
        </p:txBody>
      </p:sp>
      <p:sp>
        <p:nvSpPr>
          <p:cNvPr id="7" name="TextBox 6">
            <a:extLst>
              <a:ext uri="{FF2B5EF4-FFF2-40B4-BE49-F238E27FC236}">
                <a16:creationId xmlns:a16="http://schemas.microsoft.com/office/drawing/2014/main" id="{31FB807B-8017-33D0-7173-91D227E68A28}"/>
              </a:ext>
            </a:extLst>
          </p:cNvPr>
          <p:cNvSpPr txBox="1"/>
          <p:nvPr/>
        </p:nvSpPr>
        <p:spPr>
          <a:xfrm>
            <a:off x="3434862" y="5455945"/>
            <a:ext cx="6893169" cy="369332"/>
          </a:xfrm>
          <a:prstGeom prst="rect">
            <a:avLst/>
          </a:prstGeom>
          <a:noFill/>
        </p:spPr>
        <p:txBody>
          <a:bodyPr wrap="square" rtlCol="0">
            <a:spAutoFit/>
          </a:bodyPr>
          <a:lstStyle/>
          <a:p>
            <a:r>
              <a:rPr lang="gd-GB" dirty="0"/>
              <a:t>Commentary</a:t>
            </a:r>
            <a:endParaRPr lang="en-US" dirty="0"/>
          </a:p>
        </p:txBody>
      </p:sp>
      <p:sp>
        <p:nvSpPr>
          <p:cNvPr id="8" name="Frame 7">
            <a:extLst>
              <a:ext uri="{FF2B5EF4-FFF2-40B4-BE49-F238E27FC236}">
                <a16:creationId xmlns:a16="http://schemas.microsoft.com/office/drawing/2014/main" id="{3266AC36-8F71-2BED-2C96-E5C959DC388A}"/>
              </a:ext>
            </a:extLst>
          </p:cNvPr>
          <p:cNvSpPr/>
          <p:nvPr/>
        </p:nvSpPr>
        <p:spPr>
          <a:xfrm>
            <a:off x="1910862" y="3275905"/>
            <a:ext cx="5392615" cy="756833"/>
          </a:xfrm>
          <a:prstGeom prst="frame">
            <a:avLst>
              <a:gd name="adj1" fmla="val 2788"/>
            </a:avLst>
          </a:prstGeom>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a:extLst>
              <a:ext uri="{FF2B5EF4-FFF2-40B4-BE49-F238E27FC236}">
                <a16:creationId xmlns:a16="http://schemas.microsoft.com/office/drawing/2014/main" id="{EC05B2D4-236C-EF91-494C-ADCBCDD43FB8}"/>
              </a:ext>
            </a:extLst>
          </p:cNvPr>
          <p:cNvCxnSpPr>
            <a:cxnSpLocks/>
          </p:cNvCxnSpPr>
          <p:nvPr/>
        </p:nvCxnSpPr>
        <p:spPr>
          <a:xfrm>
            <a:off x="4339766" y="4032738"/>
            <a:ext cx="0" cy="14232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49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8E13-1906-98CD-E744-EA94D697D99D}"/>
              </a:ext>
            </a:extLst>
          </p:cNvPr>
          <p:cNvSpPr>
            <a:spLocks noGrp="1"/>
          </p:cNvSpPr>
          <p:nvPr>
            <p:ph type="title"/>
          </p:nvPr>
        </p:nvSpPr>
        <p:spPr/>
        <p:txBody>
          <a:bodyPr/>
          <a:lstStyle/>
          <a:p>
            <a:r>
              <a:rPr lang="en-US" dirty="0"/>
              <a:t>FLEXI</a:t>
            </a:r>
          </a:p>
        </p:txBody>
      </p:sp>
      <p:sp>
        <p:nvSpPr>
          <p:cNvPr id="3" name="Content Placeholder 2">
            <a:extLst>
              <a:ext uri="{FF2B5EF4-FFF2-40B4-BE49-F238E27FC236}">
                <a16:creationId xmlns:a16="http://schemas.microsoft.com/office/drawing/2014/main" id="{500C17FA-27FA-E55C-9236-67D856C096BE}"/>
              </a:ext>
            </a:extLst>
          </p:cNvPr>
          <p:cNvSpPr>
            <a:spLocks noGrp="1"/>
          </p:cNvSpPr>
          <p:nvPr>
            <p:ph idx="1"/>
          </p:nvPr>
        </p:nvSpPr>
        <p:spPr/>
        <p:txBody>
          <a:bodyPr/>
          <a:lstStyle/>
          <a:p>
            <a:r>
              <a:rPr lang="en-US" dirty="0"/>
              <a:t>Premise: digests are intentional and principled products</a:t>
            </a:r>
          </a:p>
          <a:p>
            <a:r>
              <a:rPr lang="en-US" dirty="0"/>
              <a:t>invaluable clues to the extent and the structure of the late medieval jurists’ scholarship</a:t>
            </a:r>
          </a:p>
          <a:p>
            <a:r>
              <a:rPr lang="en-US" dirty="0"/>
              <a:t>the </a:t>
            </a:r>
            <a:r>
              <a:rPr lang="en-US" b="1" dirty="0"/>
              <a:t>compilatory principles </a:t>
            </a:r>
            <a:r>
              <a:rPr lang="en-US" dirty="0"/>
              <a:t>of the digests, </a:t>
            </a:r>
          </a:p>
          <a:p>
            <a:r>
              <a:rPr lang="en-US" dirty="0"/>
              <a:t>the </a:t>
            </a:r>
            <a:r>
              <a:rPr lang="en-US" b="1" dirty="0"/>
              <a:t>intellectual networks </a:t>
            </a:r>
            <a:r>
              <a:rPr lang="en-US" dirty="0"/>
              <a:t>they form with the larger Irish legal textual corpus</a:t>
            </a:r>
          </a:p>
        </p:txBody>
      </p:sp>
    </p:spTree>
    <p:extLst>
      <p:ext uri="{BB962C8B-B14F-4D97-AF65-F5344CB8AC3E}">
        <p14:creationId xmlns:p14="http://schemas.microsoft.com/office/powerpoint/2010/main" val="1093450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F482-4F99-4A47-A839-2B7AE27CAC51}"/>
              </a:ext>
            </a:extLst>
          </p:cNvPr>
          <p:cNvSpPr>
            <a:spLocks noGrp="1"/>
          </p:cNvSpPr>
          <p:nvPr>
            <p:ph type="title"/>
          </p:nvPr>
        </p:nvSpPr>
        <p:spPr/>
        <p:txBody>
          <a:bodyPr/>
          <a:lstStyle/>
          <a:p>
            <a:r>
              <a:rPr lang="en-US" dirty="0"/>
              <a:t>Sources of early Irish law</a:t>
            </a:r>
          </a:p>
        </p:txBody>
      </p:sp>
      <p:sp>
        <p:nvSpPr>
          <p:cNvPr id="3" name="Content Placeholder 2">
            <a:extLst>
              <a:ext uri="{FF2B5EF4-FFF2-40B4-BE49-F238E27FC236}">
                <a16:creationId xmlns:a16="http://schemas.microsoft.com/office/drawing/2014/main" id="{649E7FF8-668B-D843-AF76-42D3ECF778A3}"/>
              </a:ext>
            </a:extLst>
          </p:cNvPr>
          <p:cNvSpPr>
            <a:spLocks noGrp="1"/>
          </p:cNvSpPr>
          <p:nvPr>
            <p:ph idx="1"/>
          </p:nvPr>
        </p:nvSpPr>
        <p:spPr>
          <a:xfrm>
            <a:off x="1443038" y="2016125"/>
            <a:ext cx="6572250" cy="3817516"/>
          </a:xfrm>
        </p:spPr>
        <p:txBody>
          <a:bodyPr>
            <a:normAutofit fontScale="92500" lnSpcReduction="20000"/>
          </a:bodyPr>
          <a:lstStyle/>
          <a:p>
            <a:r>
              <a:rPr lang="en-US" dirty="0"/>
              <a:t>Law texts (customary / scholarly)</a:t>
            </a:r>
          </a:p>
          <a:p>
            <a:r>
              <a:rPr lang="en-US" dirty="0"/>
              <a:t>Promulgated laws (</a:t>
            </a:r>
            <a:r>
              <a:rPr lang="en-US" dirty="0" err="1"/>
              <a:t>cánai</a:t>
            </a:r>
            <a:r>
              <a:rPr lang="en-US" dirty="0"/>
              <a:t>)</a:t>
            </a:r>
          </a:p>
          <a:p>
            <a:r>
              <a:rPr lang="en-US" dirty="0"/>
              <a:t>Canon law (</a:t>
            </a:r>
            <a:r>
              <a:rPr lang="en-US" dirty="0" err="1"/>
              <a:t>canóin</a:t>
            </a:r>
            <a:r>
              <a:rPr lang="en-US" dirty="0"/>
              <a:t>)</a:t>
            </a:r>
          </a:p>
          <a:p>
            <a:r>
              <a:rPr lang="en-US" dirty="0"/>
              <a:t>Apart from these, there are other sources from which we get to know about early Irish law:</a:t>
            </a:r>
          </a:p>
          <a:p>
            <a:pPr lvl="1"/>
            <a:r>
              <a:rPr lang="en-US" dirty="0"/>
              <a:t>charters</a:t>
            </a:r>
          </a:p>
          <a:p>
            <a:pPr lvl="1"/>
            <a:r>
              <a:rPr lang="en-US" dirty="0" err="1"/>
              <a:t>penitentials</a:t>
            </a:r>
            <a:endParaRPr lang="en-US" dirty="0"/>
          </a:p>
          <a:p>
            <a:pPr lvl="1"/>
            <a:r>
              <a:rPr lang="en-US" dirty="0"/>
              <a:t>wisdom texts</a:t>
            </a:r>
          </a:p>
          <a:p>
            <a:pPr lvl="1"/>
            <a:r>
              <a:rPr lang="en-US" dirty="0"/>
              <a:t>narrative stories</a:t>
            </a:r>
          </a:p>
          <a:p>
            <a:pPr lvl="1"/>
            <a:r>
              <a:rPr lang="en-US" dirty="0"/>
              <a:t>historical documents</a:t>
            </a:r>
          </a:p>
          <a:p>
            <a:pPr lvl="1"/>
            <a:r>
              <a:rPr lang="en-US" dirty="0"/>
              <a:t>No lawsuits records / court rolls / administrative records!</a:t>
            </a:r>
          </a:p>
        </p:txBody>
      </p:sp>
    </p:spTree>
    <p:extLst>
      <p:ext uri="{BB962C8B-B14F-4D97-AF65-F5344CB8AC3E}">
        <p14:creationId xmlns:p14="http://schemas.microsoft.com/office/powerpoint/2010/main" val="2866159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6BC6-F84A-C1EA-2787-5A8397370527}"/>
              </a:ext>
            </a:extLst>
          </p:cNvPr>
          <p:cNvSpPr>
            <a:spLocks noGrp="1"/>
          </p:cNvSpPr>
          <p:nvPr>
            <p:ph type="title"/>
          </p:nvPr>
        </p:nvSpPr>
        <p:spPr/>
        <p:txBody>
          <a:bodyPr/>
          <a:lstStyle/>
          <a:p>
            <a:r>
              <a:rPr lang="en-US" dirty="0"/>
              <a:t>Main research questions</a:t>
            </a:r>
          </a:p>
        </p:txBody>
      </p:sp>
      <p:sp>
        <p:nvSpPr>
          <p:cNvPr id="3" name="Content Placeholder 2">
            <a:extLst>
              <a:ext uri="{FF2B5EF4-FFF2-40B4-BE49-F238E27FC236}">
                <a16:creationId xmlns:a16="http://schemas.microsoft.com/office/drawing/2014/main" id="{FD18C4A7-8ECB-33EF-067E-B3A896EE3D8D}"/>
              </a:ext>
            </a:extLst>
          </p:cNvPr>
          <p:cNvSpPr>
            <a:spLocks noGrp="1"/>
          </p:cNvSpPr>
          <p:nvPr>
            <p:ph idx="1"/>
          </p:nvPr>
        </p:nvSpPr>
        <p:spPr/>
        <p:txBody>
          <a:bodyPr/>
          <a:lstStyle/>
          <a:p>
            <a:r>
              <a:rPr lang="en-US" dirty="0"/>
              <a:t>1) What sources were available to the late medieval jurists in making the digests? </a:t>
            </a:r>
          </a:p>
          <a:p>
            <a:endParaRPr lang="en-US" dirty="0"/>
          </a:p>
          <a:p>
            <a:r>
              <a:rPr lang="en-US" dirty="0"/>
              <a:t>2) How were the sources selected, </a:t>
            </a:r>
            <a:r>
              <a:rPr lang="en-US" dirty="0" err="1"/>
              <a:t>organised</a:t>
            </a:r>
            <a:r>
              <a:rPr lang="en-US" dirty="0"/>
              <a:t> and </a:t>
            </a:r>
            <a:r>
              <a:rPr lang="en-US" dirty="0" err="1"/>
              <a:t>harmonised</a:t>
            </a:r>
            <a:r>
              <a:rPr lang="en-US" dirty="0"/>
              <a:t> into an operational system?</a:t>
            </a:r>
          </a:p>
          <a:p>
            <a:endParaRPr lang="en-US" dirty="0"/>
          </a:p>
          <a:p>
            <a:r>
              <a:rPr lang="en-US" dirty="0"/>
              <a:t>3) What were the main concerns of these jurists? How were they related to the social reality?</a:t>
            </a:r>
          </a:p>
          <a:p>
            <a:endParaRPr lang="en-US" dirty="0"/>
          </a:p>
        </p:txBody>
      </p:sp>
    </p:spTree>
    <p:extLst>
      <p:ext uri="{BB962C8B-B14F-4D97-AF65-F5344CB8AC3E}">
        <p14:creationId xmlns:p14="http://schemas.microsoft.com/office/powerpoint/2010/main" val="852717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AC4D-C711-22FB-93CA-7C0663961319}"/>
              </a:ext>
            </a:extLst>
          </p:cNvPr>
          <p:cNvSpPr>
            <a:spLocks noGrp="1"/>
          </p:cNvSpPr>
          <p:nvPr>
            <p:ph type="title"/>
          </p:nvPr>
        </p:nvSpPr>
        <p:spPr/>
        <p:txBody>
          <a:bodyPr/>
          <a:lstStyle/>
          <a:p>
            <a:r>
              <a:rPr lang="en-US" dirty="0"/>
              <a:t>FLEXI</a:t>
            </a:r>
          </a:p>
        </p:txBody>
      </p:sp>
      <p:sp>
        <p:nvSpPr>
          <p:cNvPr id="3" name="Content Placeholder 2">
            <a:extLst>
              <a:ext uri="{FF2B5EF4-FFF2-40B4-BE49-F238E27FC236}">
                <a16:creationId xmlns:a16="http://schemas.microsoft.com/office/drawing/2014/main" id="{8D2B05A4-735E-FC50-F5E4-A83AD4D1415C}"/>
              </a:ext>
            </a:extLst>
          </p:cNvPr>
          <p:cNvSpPr>
            <a:spLocks noGrp="1"/>
          </p:cNvSpPr>
          <p:nvPr>
            <p:ph idx="1"/>
          </p:nvPr>
        </p:nvSpPr>
        <p:spPr/>
        <p:txBody>
          <a:bodyPr/>
          <a:lstStyle/>
          <a:p>
            <a:r>
              <a:rPr lang="en-US" dirty="0"/>
              <a:t>Lack of access (esp. to CIH) and opaque process</a:t>
            </a:r>
          </a:p>
          <a:p>
            <a:pPr lvl="1"/>
            <a:r>
              <a:rPr lang="en-US" dirty="0"/>
              <a:t>a digitized version of CIH</a:t>
            </a:r>
          </a:p>
          <a:p>
            <a:pPr lvl="1"/>
            <a:r>
              <a:rPr lang="en-US" dirty="0"/>
              <a:t>a linked database for the digests</a:t>
            </a:r>
          </a:p>
          <a:p>
            <a:r>
              <a:rPr lang="en-US" dirty="0"/>
              <a:t>Dating and locating the law tracts</a:t>
            </a:r>
          </a:p>
          <a:p>
            <a:pPr lvl="1"/>
            <a:r>
              <a:rPr lang="en-US" dirty="0"/>
              <a:t>Large-scale / quantitative study of the language of law texts</a:t>
            </a:r>
          </a:p>
          <a:p>
            <a:r>
              <a:rPr lang="en-US" dirty="0"/>
              <a:t>Nature, date and interrelationships of glosses and commentary</a:t>
            </a:r>
          </a:p>
          <a:p>
            <a:r>
              <a:rPr lang="en-US" dirty="0"/>
              <a:t>Late medieval Irish law</a:t>
            </a:r>
          </a:p>
          <a:p>
            <a:pPr lvl="1"/>
            <a:r>
              <a:rPr lang="en-US" dirty="0"/>
              <a:t>interaction between legal traditions</a:t>
            </a:r>
          </a:p>
          <a:p>
            <a:pPr lvl="1"/>
            <a:r>
              <a:rPr lang="en-US" dirty="0"/>
              <a:t>developments in Irish law</a:t>
            </a:r>
          </a:p>
          <a:p>
            <a:endParaRPr lang="en-US" dirty="0"/>
          </a:p>
        </p:txBody>
      </p:sp>
    </p:spTree>
    <p:extLst>
      <p:ext uri="{BB962C8B-B14F-4D97-AF65-F5344CB8AC3E}">
        <p14:creationId xmlns:p14="http://schemas.microsoft.com/office/powerpoint/2010/main" val="1486532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590D-FD61-CD97-4A57-95E4485804B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792EEE9-3AB1-92C2-EE20-10FA2C961870}"/>
              </a:ext>
            </a:extLst>
          </p:cNvPr>
          <p:cNvSpPr>
            <a:spLocks noGrp="1"/>
          </p:cNvSpPr>
          <p:nvPr>
            <p:ph idx="1"/>
          </p:nvPr>
        </p:nvSpPr>
        <p:spPr/>
        <p:txBody>
          <a:bodyPr/>
          <a:lstStyle/>
          <a:p>
            <a:pPr marL="0" indent="0" algn="ctr">
              <a:buNone/>
            </a:pPr>
            <a:r>
              <a:rPr lang="en-US" sz="3200" dirty="0"/>
              <a:t>Thank you!</a:t>
            </a:r>
          </a:p>
          <a:p>
            <a:pPr marL="0" indent="0" algn="ctr">
              <a:buNone/>
            </a:pPr>
            <a:r>
              <a:rPr lang="en-US" sz="3200" dirty="0" err="1"/>
              <a:t>Ad·tluchur</a:t>
            </a:r>
            <a:r>
              <a:rPr lang="en-US" sz="3200" dirty="0"/>
              <a:t> </a:t>
            </a:r>
            <a:r>
              <a:rPr lang="en-US" sz="3200" dirty="0" err="1"/>
              <a:t>buidi</a:t>
            </a:r>
            <a:r>
              <a:rPr lang="en-US" sz="3200" dirty="0"/>
              <a:t> </a:t>
            </a:r>
            <a:r>
              <a:rPr lang="en-US" sz="3200" dirty="0" err="1"/>
              <a:t>dúib</a:t>
            </a:r>
            <a:r>
              <a:rPr lang="en-US" sz="3200" dirty="0"/>
              <a:t>!</a:t>
            </a:r>
          </a:p>
        </p:txBody>
      </p:sp>
    </p:spTree>
    <p:extLst>
      <p:ext uri="{BB962C8B-B14F-4D97-AF65-F5344CB8AC3E}">
        <p14:creationId xmlns:p14="http://schemas.microsoft.com/office/powerpoint/2010/main" val="4275156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1223-A8AB-F859-A046-4610CB765086}"/>
              </a:ext>
            </a:extLst>
          </p:cNvPr>
          <p:cNvSpPr>
            <a:spLocks noGrp="1"/>
          </p:cNvSpPr>
          <p:nvPr>
            <p:ph type="title"/>
          </p:nvPr>
        </p:nvSpPr>
        <p:spPr>
          <a:xfrm>
            <a:off x="1443492" y="804890"/>
            <a:ext cx="3934052" cy="1059305"/>
          </a:xfrm>
        </p:spPr>
        <p:txBody>
          <a:bodyPr anchor="t">
            <a:normAutofit/>
          </a:bodyPr>
          <a:lstStyle/>
          <a:p>
            <a:r>
              <a:rPr kumimoji="0" lang="en-US" sz="3200" b="0" i="0" u="none" strike="noStrike" kern="1200" cap="none" spc="0" normalizeH="0" baseline="0" noProof="0" dirty="0">
                <a:ln>
                  <a:noFill/>
                </a:ln>
                <a:solidFill>
                  <a:prstClr val="black"/>
                </a:solidFill>
                <a:effectLst/>
                <a:uLnTx/>
                <a:uFillTx/>
                <a:latin typeface="Arial" panose="020B0604020202020204"/>
                <a:ea typeface="+mj-ea"/>
                <a:cs typeface="+mj-cs"/>
              </a:rPr>
              <a:t>‘Early Irish law’</a:t>
            </a:r>
            <a:endParaRPr lang="en-US" sz="2800" dirty="0"/>
          </a:p>
        </p:txBody>
      </p:sp>
      <p:sp>
        <p:nvSpPr>
          <p:cNvPr id="3" name="Content Placeholder 2">
            <a:extLst>
              <a:ext uri="{FF2B5EF4-FFF2-40B4-BE49-F238E27FC236}">
                <a16:creationId xmlns:a16="http://schemas.microsoft.com/office/drawing/2014/main" id="{3BE6FCEC-5CB7-E5DD-BF94-B00178E1E477}"/>
              </a:ext>
            </a:extLst>
          </p:cNvPr>
          <p:cNvSpPr>
            <a:spLocks noGrp="1"/>
          </p:cNvSpPr>
          <p:nvPr>
            <p:ph sz="half" idx="1"/>
          </p:nvPr>
        </p:nvSpPr>
        <p:spPr>
          <a:xfrm>
            <a:off x="1443490" y="2013936"/>
            <a:ext cx="3125871" cy="3437560"/>
          </a:xfrm>
        </p:spPr>
        <p:txBody>
          <a:bodyPr wrap="square" anchor="t">
            <a:normAutofit/>
          </a:bodyPr>
          <a:lstStyle/>
          <a:p>
            <a:r>
              <a:rPr lang="en-US" dirty="0"/>
              <a:t>All major tracts from 7</a:t>
            </a:r>
            <a:r>
              <a:rPr lang="en-US" baseline="30000" dirty="0"/>
              <a:t>th</a:t>
            </a:r>
            <a:r>
              <a:rPr lang="en-US" dirty="0"/>
              <a:t> and 8</a:t>
            </a:r>
            <a:r>
              <a:rPr lang="en-US" baseline="30000" dirty="0"/>
              <a:t>th</a:t>
            </a:r>
            <a:r>
              <a:rPr lang="en-US" dirty="0"/>
              <a:t> centuries (c. 80 tracts)</a:t>
            </a:r>
          </a:p>
          <a:p>
            <a:r>
              <a:rPr lang="en-US" dirty="0"/>
              <a:t>all manuscripts from after the 12</a:t>
            </a:r>
            <a:r>
              <a:rPr lang="en-US" baseline="30000" dirty="0"/>
              <a:t>th</a:t>
            </a:r>
            <a:r>
              <a:rPr lang="en-US" dirty="0"/>
              <a:t> century </a:t>
            </a:r>
          </a:p>
          <a:p>
            <a:r>
              <a:rPr lang="en-US" dirty="0"/>
              <a:t>canonical texts, glosses and commentaries</a:t>
            </a:r>
          </a:p>
          <a:p>
            <a:endParaRPr lang="en-US" dirty="0"/>
          </a:p>
        </p:txBody>
      </p:sp>
      <p:pic>
        <p:nvPicPr>
          <p:cNvPr id="5" name="Picture 4" descr="Text&#10;&#10;Description automatically generated">
            <a:extLst>
              <a:ext uri="{FF2B5EF4-FFF2-40B4-BE49-F238E27FC236}">
                <a16:creationId xmlns:a16="http://schemas.microsoft.com/office/drawing/2014/main" id="{829F573F-BB88-A2EB-6F53-FC9F03BB15CE}"/>
              </a:ext>
            </a:extLst>
          </p:cNvPr>
          <p:cNvPicPr>
            <a:picLocks noChangeAspect="1"/>
          </p:cNvPicPr>
          <p:nvPr/>
        </p:nvPicPr>
        <p:blipFill rotWithShape="1">
          <a:blip r:embed="rId2"/>
          <a:srcRect l="6052" t="8162" r="11642" b="9077"/>
          <a:stretch/>
        </p:blipFill>
        <p:spPr>
          <a:xfrm>
            <a:off x="4994030" y="868508"/>
            <a:ext cx="4149969" cy="5545457"/>
          </a:xfrm>
          <a:prstGeom prst="rect">
            <a:avLst/>
          </a:prstGeom>
          <a:noFill/>
        </p:spPr>
      </p:pic>
      <p:sp>
        <p:nvSpPr>
          <p:cNvPr id="6" name="TextBox 5">
            <a:extLst>
              <a:ext uri="{FF2B5EF4-FFF2-40B4-BE49-F238E27FC236}">
                <a16:creationId xmlns:a16="http://schemas.microsoft.com/office/drawing/2014/main" id="{6DE77CC9-C320-4E6C-CCE3-071083DB9DF1}"/>
              </a:ext>
            </a:extLst>
          </p:cNvPr>
          <p:cNvSpPr txBox="1"/>
          <p:nvPr/>
        </p:nvSpPr>
        <p:spPr>
          <a:xfrm>
            <a:off x="1418319" y="5868444"/>
            <a:ext cx="3310843" cy="369332"/>
          </a:xfrm>
          <a:prstGeom prst="rect">
            <a:avLst/>
          </a:prstGeom>
          <a:noFill/>
        </p:spPr>
        <p:txBody>
          <a:bodyPr wrap="none" rtlCol="0">
            <a:spAutoFit/>
          </a:bodyPr>
          <a:lstStyle/>
          <a:p>
            <a:r>
              <a:rPr lang="en-US" dirty="0"/>
              <a:t>Dublin, TCD library MS1316, p.28</a:t>
            </a:r>
          </a:p>
        </p:txBody>
      </p:sp>
    </p:spTree>
    <p:extLst>
      <p:ext uri="{BB962C8B-B14F-4D97-AF65-F5344CB8AC3E}">
        <p14:creationId xmlns:p14="http://schemas.microsoft.com/office/powerpoint/2010/main" val="282995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C6B9-6AC2-A44B-111F-30D3F4B6B577}"/>
              </a:ext>
            </a:extLst>
          </p:cNvPr>
          <p:cNvSpPr>
            <a:spLocks noGrp="1"/>
          </p:cNvSpPr>
          <p:nvPr>
            <p:ph type="title"/>
          </p:nvPr>
        </p:nvSpPr>
        <p:spPr/>
        <p:txBody>
          <a:bodyPr/>
          <a:lstStyle/>
          <a:p>
            <a:r>
              <a:rPr lang="en-US" dirty="0"/>
              <a:t>Main characteristics of early Irish law </a:t>
            </a:r>
          </a:p>
        </p:txBody>
      </p:sp>
      <p:sp>
        <p:nvSpPr>
          <p:cNvPr id="3" name="Content Placeholder 2">
            <a:extLst>
              <a:ext uri="{FF2B5EF4-FFF2-40B4-BE49-F238E27FC236}">
                <a16:creationId xmlns:a16="http://schemas.microsoft.com/office/drawing/2014/main" id="{89E8C3AB-0EA3-1A8C-4B2F-E0D5D57F3823}"/>
              </a:ext>
            </a:extLst>
          </p:cNvPr>
          <p:cNvSpPr>
            <a:spLocks noGrp="1"/>
          </p:cNvSpPr>
          <p:nvPr>
            <p:ph sz="half" idx="1"/>
          </p:nvPr>
        </p:nvSpPr>
        <p:spPr>
          <a:xfrm>
            <a:off x="1443490" y="2013936"/>
            <a:ext cx="6571343" cy="3437560"/>
          </a:xfrm>
        </p:spPr>
        <p:txBody>
          <a:bodyPr/>
          <a:lstStyle/>
          <a:p>
            <a:r>
              <a:rPr lang="en-US" dirty="0"/>
              <a:t>modelled upon small-scaled land-owning male agriculturalists </a:t>
            </a:r>
          </a:p>
          <a:p>
            <a:r>
              <a:rPr lang="en-US" dirty="0"/>
              <a:t>operating in a society where public power is weak or almost non-existent</a:t>
            </a:r>
          </a:p>
          <a:p>
            <a:r>
              <a:rPr lang="en-US" dirty="0"/>
              <a:t>most offences are regarded as private tort</a:t>
            </a:r>
          </a:p>
          <a:p>
            <a:r>
              <a:rPr lang="en-US"/>
              <a:t>highly hierarchical</a:t>
            </a:r>
            <a:endParaRPr lang="en-US" dirty="0"/>
          </a:p>
        </p:txBody>
      </p:sp>
    </p:spTree>
    <p:extLst>
      <p:ext uri="{BB962C8B-B14F-4D97-AF65-F5344CB8AC3E}">
        <p14:creationId xmlns:p14="http://schemas.microsoft.com/office/powerpoint/2010/main" val="2168508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B620-3B91-0347-9723-630604D077E5}"/>
              </a:ext>
            </a:extLst>
          </p:cNvPr>
          <p:cNvSpPr>
            <a:spLocks noGrp="1"/>
          </p:cNvSpPr>
          <p:nvPr>
            <p:ph type="title"/>
          </p:nvPr>
        </p:nvSpPr>
        <p:spPr/>
        <p:txBody>
          <a:bodyPr/>
          <a:lstStyle/>
          <a:p>
            <a:r>
              <a:rPr lang="en-US" dirty="0"/>
              <a:t>Early medieval Ireland</a:t>
            </a:r>
          </a:p>
        </p:txBody>
      </p:sp>
      <p:pic>
        <p:nvPicPr>
          <p:cNvPr id="4" name="Content Placeholder 4" descr="Map of Ireland, circa 700 AD">
            <a:extLst>
              <a:ext uri="{FF2B5EF4-FFF2-40B4-BE49-F238E27FC236}">
                <a16:creationId xmlns:a16="http://schemas.microsoft.com/office/drawing/2014/main" id="{8E4E37B0-EAB5-0D49-BF66-31A63C2254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527" y="1425670"/>
            <a:ext cx="4296706" cy="4777938"/>
          </a:xfrm>
          <a:prstGeom prst="rect">
            <a:avLst/>
          </a:prstGeom>
          <a:noFill/>
        </p:spPr>
      </p:pic>
      <p:sp>
        <p:nvSpPr>
          <p:cNvPr id="5" name="TextBox 4">
            <a:extLst>
              <a:ext uri="{FF2B5EF4-FFF2-40B4-BE49-F238E27FC236}">
                <a16:creationId xmlns:a16="http://schemas.microsoft.com/office/drawing/2014/main" id="{5285D268-03D3-934D-9EA8-93553EC328A1}"/>
              </a:ext>
            </a:extLst>
          </p:cNvPr>
          <p:cNvSpPr txBox="1"/>
          <p:nvPr/>
        </p:nvSpPr>
        <p:spPr>
          <a:xfrm>
            <a:off x="5272600" y="2025570"/>
            <a:ext cx="3616757" cy="3970318"/>
          </a:xfrm>
          <a:prstGeom prst="rect">
            <a:avLst/>
          </a:prstGeom>
          <a:noFill/>
        </p:spPr>
        <p:txBody>
          <a:bodyPr wrap="square" rtlCol="0">
            <a:spAutoFit/>
          </a:bodyPr>
          <a:lstStyle/>
          <a:p>
            <a:pPr marL="285750" indent="-285750">
              <a:buFont typeface="Arial" panose="020B0604020202020204" pitchFamily="34" charset="0"/>
              <a:buChar char="•"/>
            </a:pPr>
            <a:r>
              <a:rPr lang="en-US" dirty="0"/>
              <a:t>Highly fragmentary political landscape</a:t>
            </a:r>
          </a:p>
          <a:p>
            <a:pPr marL="285750" indent="-285750">
              <a:buFont typeface="Arial" panose="020B0604020202020204" pitchFamily="34" charset="0"/>
              <a:buChar char="•"/>
            </a:pPr>
            <a:r>
              <a:rPr lang="en-US" dirty="0"/>
              <a:t>Constantly shifting boundaries</a:t>
            </a:r>
          </a:p>
          <a:p>
            <a:pPr marL="285750" indent="-285750">
              <a:buFont typeface="Arial" panose="020B0604020202020204" pitchFamily="34" charset="0"/>
              <a:buChar char="•"/>
            </a:pPr>
            <a:r>
              <a:rPr lang="en-US" dirty="0"/>
              <a:t>A unified intellectual and legal culture</a:t>
            </a:r>
          </a:p>
          <a:p>
            <a:pPr marL="742950" lvl="1" indent="-285750">
              <a:buFont typeface="Arial" panose="020B0604020202020204" pitchFamily="34" charset="0"/>
              <a:buChar char="•"/>
            </a:pPr>
            <a:r>
              <a:rPr lang="en-US" dirty="0"/>
              <a:t>Old Irish is a standardized literary language</a:t>
            </a:r>
          </a:p>
          <a:p>
            <a:pPr marL="742950" lvl="1" indent="-285750">
              <a:buFont typeface="Arial" panose="020B0604020202020204" pitchFamily="34" charset="0"/>
              <a:buChar char="•"/>
            </a:pPr>
            <a:r>
              <a:rPr lang="en-US" dirty="0"/>
              <a:t>Early Irish law governs the whole island. There is no ‘Munster Law’ or ‘Ulster Law’</a:t>
            </a:r>
          </a:p>
          <a:p>
            <a:pPr marL="285750" indent="-285750">
              <a:buFont typeface="Arial" panose="020B0604020202020204" pitchFamily="34" charset="0"/>
              <a:buChar char="•"/>
            </a:pPr>
            <a:r>
              <a:rPr lang="en-US" dirty="0"/>
              <a:t>Part of Christendom</a:t>
            </a:r>
          </a:p>
          <a:p>
            <a:pPr marL="285750" indent="-285750">
              <a:buFont typeface="Arial" panose="020B0604020202020204" pitchFamily="34" charset="0"/>
              <a:buChar char="•"/>
            </a:pPr>
            <a:r>
              <a:rPr lang="en-US" dirty="0"/>
              <a:t>Kindred is important, but not ‘tribal’</a:t>
            </a:r>
          </a:p>
        </p:txBody>
      </p:sp>
    </p:spTree>
    <p:extLst>
      <p:ext uri="{BB962C8B-B14F-4D97-AF65-F5344CB8AC3E}">
        <p14:creationId xmlns:p14="http://schemas.microsoft.com/office/powerpoint/2010/main" val="239834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1223-A8AB-F859-A046-4610CB765086}"/>
              </a:ext>
            </a:extLst>
          </p:cNvPr>
          <p:cNvSpPr>
            <a:spLocks noGrp="1"/>
          </p:cNvSpPr>
          <p:nvPr>
            <p:ph type="title"/>
          </p:nvPr>
        </p:nvSpPr>
        <p:spPr/>
        <p:txBody>
          <a:bodyPr/>
          <a:lstStyle/>
          <a:p>
            <a:r>
              <a:rPr lang="en-US" dirty="0"/>
              <a:t>Rediscovering early Irish law</a:t>
            </a:r>
          </a:p>
        </p:txBody>
      </p:sp>
      <p:sp>
        <p:nvSpPr>
          <p:cNvPr id="3" name="Content Placeholder 2">
            <a:extLst>
              <a:ext uri="{FF2B5EF4-FFF2-40B4-BE49-F238E27FC236}">
                <a16:creationId xmlns:a16="http://schemas.microsoft.com/office/drawing/2014/main" id="{3BE6FCEC-5CB7-E5DD-BF94-B00178E1E477}"/>
              </a:ext>
            </a:extLst>
          </p:cNvPr>
          <p:cNvSpPr>
            <a:spLocks noGrp="1"/>
          </p:cNvSpPr>
          <p:nvPr>
            <p:ph idx="1"/>
          </p:nvPr>
        </p:nvSpPr>
        <p:spPr/>
        <p:txBody>
          <a:bodyPr/>
          <a:lstStyle/>
          <a:p>
            <a:r>
              <a:rPr lang="en-US" dirty="0"/>
              <a:t>Edward </a:t>
            </a:r>
            <a:r>
              <a:rPr lang="en-US" dirty="0" err="1"/>
              <a:t>Lhuyd’s</a:t>
            </a:r>
            <a:r>
              <a:rPr lang="en-US" dirty="0"/>
              <a:t> visit to Ireland (1699-1700)</a:t>
            </a:r>
          </a:p>
          <a:p>
            <a:pPr lvl="1"/>
            <a:r>
              <a:rPr lang="en-US" dirty="0"/>
              <a:t>O’Sullivan, Anne, and William O’Sullivan. “Edward </a:t>
            </a:r>
            <a:r>
              <a:rPr lang="en-US" dirty="0" err="1"/>
              <a:t>Lhuyd’s</a:t>
            </a:r>
            <a:r>
              <a:rPr lang="en-US" dirty="0"/>
              <a:t> Collection of Irish Manuscripts.” Transactions of the </a:t>
            </a:r>
            <a:r>
              <a:rPr lang="en-US" dirty="0" err="1"/>
              <a:t>Honourable</a:t>
            </a:r>
            <a:r>
              <a:rPr lang="en-US" dirty="0"/>
              <a:t> Society of </a:t>
            </a:r>
            <a:r>
              <a:rPr lang="en-US" dirty="0" err="1"/>
              <a:t>Cymmrodorion</a:t>
            </a:r>
            <a:r>
              <a:rPr lang="en-US" dirty="0"/>
              <a:t>, 1962, 57–76.</a:t>
            </a:r>
          </a:p>
          <a:p>
            <a:r>
              <a:rPr lang="en-US" dirty="0"/>
              <a:t>Edward O’Reilly’s essay ‘on the nature and influence of the Ancient Irish Institutes’</a:t>
            </a:r>
          </a:p>
          <a:p>
            <a:pPr lvl="1"/>
            <a:r>
              <a:rPr lang="en-US" dirty="0"/>
              <a:t>O’Reilly, Edward. “An Essay on the Nature and Influence of the Ancient Irish Institutes.” The Transactions of the Royal Irish Academy 14 (1825): 141–226.</a:t>
            </a:r>
          </a:p>
          <a:p>
            <a:pPr lvl="1"/>
            <a:endParaRPr lang="en-US" dirty="0"/>
          </a:p>
        </p:txBody>
      </p:sp>
    </p:spTree>
    <p:extLst>
      <p:ext uri="{BB962C8B-B14F-4D97-AF65-F5344CB8AC3E}">
        <p14:creationId xmlns:p14="http://schemas.microsoft.com/office/powerpoint/2010/main" val="3352724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3229-E420-3E47-6BC4-5298658447B2}"/>
              </a:ext>
            </a:extLst>
          </p:cNvPr>
          <p:cNvSpPr>
            <a:spLocks noGrp="1"/>
          </p:cNvSpPr>
          <p:nvPr>
            <p:ph type="title"/>
          </p:nvPr>
        </p:nvSpPr>
        <p:spPr/>
        <p:txBody>
          <a:bodyPr/>
          <a:lstStyle/>
          <a:p>
            <a:r>
              <a:rPr lang="en-US" dirty="0"/>
              <a:t>Rediscovering early Irish law</a:t>
            </a:r>
          </a:p>
        </p:txBody>
      </p:sp>
      <p:sp>
        <p:nvSpPr>
          <p:cNvPr id="3" name="Content Placeholder 2">
            <a:extLst>
              <a:ext uri="{FF2B5EF4-FFF2-40B4-BE49-F238E27FC236}">
                <a16:creationId xmlns:a16="http://schemas.microsoft.com/office/drawing/2014/main" id="{9CB35D03-230F-8AD9-D684-22C98B887098}"/>
              </a:ext>
            </a:extLst>
          </p:cNvPr>
          <p:cNvSpPr>
            <a:spLocks noGrp="1"/>
          </p:cNvSpPr>
          <p:nvPr>
            <p:ph idx="1"/>
          </p:nvPr>
        </p:nvSpPr>
        <p:spPr/>
        <p:txBody>
          <a:bodyPr/>
          <a:lstStyle/>
          <a:p>
            <a:r>
              <a:rPr lang="en-US" dirty="0"/>
              <a:t>Ordinance survey (1824)</a:t>
            </a:r>
          </a:p>
          <a:p>
            <a:r>
              <a:rPr lang="en-US" dirty="0"/>
              <a:t>Aneurin Owen’s Ancient Laws and Institutes of Wales (1841)</a:t>
            </a:r>
          </a:p>
          <a:p>
            <a:pPr lvl="1"/>
            <a:r>
              <a:rPr lang="en-US" dirty="0"/>
              <a:t>Roberts, Sara Elin. “‘A Rather Laborious and Harassing Occupation’: The Creation of the Ancient Laws and Institutes of Wales (1841).” In Law | Book | Culture in the Middle Ages, edited by Thom </a:t>
            </a:r>
            <a:r>
              <a:rPr lang="en-US" dirty="0" err="1"/>
              <a:t>Gobbitt</a:t>
            </a:r>
            <a:r>
              <a:rPr lang="en-US" dirty="0"/>
              <a:t>, 376–98. Leiden: Brill, 2021.</a:t>
            </a:r>
          </a:p>
          <a:p>
            <a:r>
              <a:rPr lang="en-US" dirty="0"/>
              <a:t>Ancient Laws and Institutions of Ireland (1865-1901)</a:t>
            </a:r>
          </a:p>
          <a:p>
            <a:pPr lvl="1"/>
            <a:r>
              <a:rPr lang="en-US" dirty="0"/>
              <a:t>‘to understand the anomalies of Irish character’</a:t>
            </a:r>
          </a:p>
          <a:p>
            <a:pPr lvl="1"/>
            <a:endParaRPr lang="en-US" dirty="0"/>
          </a:p>
        </p:txBody>
      </p:sp>
    </p:spTree>
    <p:extLst>
      <p:ext uri="{BB962C8B-B14F-4D97-AF65-F5344CB8AC3E}">
        <p14:creationId xmlns:p14="http://schemas.microsoft.com/office/powerpoint/2010/main" val="30044090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15FE880-1022-D142-A9A2-6730E3D70AD9}" vid="{F4A2021E-3360-834E-9FF1-DB352C6F33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328</TotalTime>
  <Words>5541</Words>
  <Application>Microsoft Macintosh PowerPoint</Application>
  <PresentationFormat>On-screen Show (4:3)</PresentationFormat>
  <Paragraphs>277</Paragraphs>
  <Slides>42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Gill Sans MT</vt:lpstr>
      <vt:lpstr>Times New Roman</vt:lpstr>
      <vt:lpstr>Gallery</vt:lpstr>
      <vt:lpstr>Early Irish law: progress to date and challenges ahead</vt:lpstr>
      <vt:lpstr>Structure of the talk</vt:lpstr>
      <vt:lpstr>‘Early Irish law’</vt:lpstr>
      <vt:lpstr>Sources of early Irish law</vt:lpstr>
      <vt:lpstr>‘Early Irish law’</vt:lpstr>
      <vt:lpstr>Main characteristics of early Irish law </vt:lpstr>
      <vt:lpstr>Early medieval Ireland</vt:lpstr>
      <vt:lpstr>Rediscovering early Irish law</vt:lpstr>
      <vt:lpstr>Rediscovering early Irish law</vt:lpstr>
      <vt:lpstr>Comparative legal history</vt:lpstr>
      <vt:lpstr>‘Ancient Laws and Institutes of Ireland’</vt:lpstr>
      <vt:lpstr>‘Archaism’ of early Irish law</vt:lpstr>
      <vt:lpstr>comparative Indo-European law </vt:lpstr>
      <vt:lpstr>comparative Indo-European law </vt:lpstr>
      <vt:lpstr>comparative Indo-European law </vt:lpstr>
      <vt:lpstr>‘the great antiquity of the law texts’</vt:lpstr>
      <vt:lpstr>‘the great antiquity of the law texts’</vt:lpstr>
      <vt:lpstr>The ‘Anti-nativist’ programme</vt:lpstr>
      <vt:lpstr>Re-editing the texts</vt:lpstr>
      <vt:lpstr>Corpus Iuris Hibernici</vt:lpstr>
      <vt:lpstr>More re-edition of texts</vt:lpstr>
      <vt:lpstr>Diverse research directions</vt:lpstr>
      <vt:lpstr>Diverse research directions</vt:lpstr>
      <vt:lpstr>Diverse research directions</vt:lpstr>
      <vt:lpstr>Diverse research directions</vt:lpstr>
      <vt:lpstr>Diverse research directions</vt:lpstr>
      <vt:lpstr>Diverse research directions</vt:lpstr>
      <vt:lpstr>Diverse research directions</vt:lpstr>
      <vt:lpstr>Diverse research directions</vt:lpstr>
      <vt:lpstr>Main desiderata</vt:lpstr>
      <vt:lpstr>27 years after ‘Progress in Medieval Irish Studies’</vt:lpstr>
      <vt:lpstr>27 years after ‘Progress in Medieval Irish Studies’</vt:lpstr>
      <vt:lpstr>27 years after ‘Progress in Medieval Irish Studies’</vt:lpstr>
      <vt:lpstr>FLEXI</vt:lpstr>
      <vt:lpstr>Structure of a digest</vt:lpstr>
      <vt:lpstr>Structure of a digest</vt:lpstr>
      <vt:lpstr>Structure of a digest</vt:lpstr>
      <vt:lpstr>Structure of a digest</vt:lpstr>
      <vt:lpstr>FLEXI</vt:lpstr>
      <vt:lpstr>Main research questions</vt:lpstr>
      <vt:lpstr>FLEXI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Irish law: progress to date and challenges ahead</dc:title>
  <dc:creator>Fangzhe Qiu</dc:creator>
  <cp:lastModifiedBy>Fangzhe Qiu</cp:lastModifiedBy>
  <cp:revision>2</cp:revision>
  <dcterms:created xsi:type="dcterms:W3CDTF">2023-11-08T09:29:45Z</dcterms:created>
  <dcterms:modified xsi:type="dcterms:W3CDTF">2023-11-14T02:35:27Z</dcterms:modified>
</cp:coreProperties>
</file>